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sldIdLst>
    <p:sldId id="256" r:id="rId2"/>
    <p:sldId id="270" r:id="rId3"/>
    <p:sldId id="257" r:id="rId4"/>
    <p:sldId id="263" r:id="rId5"/>
    <p:sldId id="264" r:id="rId6"/>
    <p:sldId id="265" r:id="rId7"/>
    <p:sldId id="266" r:id="rId8"/>
    <p:sldId id="262" r:id="rId9"/>
    <p:sldId id="267" r:id="rId10"/>
    <p:sldId id="268" r:id="rId11"/>
    <p:sldId id="269" r:id="rId12"/>
    <p:sldId id="260" r:id="rId13"/>
    <p:sldId id="261" r:id="rId14"/>
    <p:sldId id="271" r:id="rId15"/>
    <p:sldId id="272" r:id="rId16"/>
    <p:sldId id="274" r:id="rId17"/>
    <p:sldId id="258" r:id="rId18"/>
    <p:sldId id="273" r:id="rId19"/>
    <p:sldId id="275" r:id="rId20"/>
    <p:sldId id="259" r:id="rId21"/>
    <p:sldId id="277" r:id="rId22"/>
    <p:sldId id="278"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041F3-2D61-9B34-0F69-FC42A03E8BDC}" v="7" dt="2021-12-02T12:51:10.317"/>
    <p1510:client id="{28284D0C-BDAA-6ACC-1EDB-398B3DDE68A3}" v="167" dt="2021-11-29T22:53:53.638"/>
    <p1510:client id="{315CBB6F-F0EE-5CB1-F549-36B3C3041075}" v="189" dt="2021-12-06T21:15:24.010"/>
    <p1510:client id="{32B230A6-255E-6953-0C2F-D585C66F6F62}" v="136" dt="2021-12-08T14:20:26.796"/>
    <p1510:client id="{4C30539E-016C-9C29-C2C7-9E6A58B5ECC4}" v="534" dt="2021-12-01T23:52:01.146"/>
    <p1510:client id="{57C78CFB-59A4-9BEA-C84F-EA8840A31F94}" v="552" dt="2021-11-30T23:18:16.045"/>
    <p1510:client id="{AABB1090-0ED0-BD13-3B3B-36AEF67194C6}" v="48" dt="2021-12-01T21:30:45.424"/>
    <p1510:client id="{CA7BB111-65F6-9660-5EA1-53F5C6F2E32F}" v="86" dt="2021-11-19T20:06:34.228"/>
    <p1510:client id="{DC6F7089-6AFD-4791-8249-6E5912C2BF96}" v="56" dt="2021-11-19T19:54:43.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2" Type="http://schemas.openxmlformats.org/officeDocument/2006/relationships/hyperlink" Target="https://www.dias.ie/2010/10/19/geophyicskilliney/" TargetMode="External"/><Relationship Id="rId1" Type="http://schemas.openxmlformats.org/officeDocument/2006/relationships/hyperlink" Target="https://www.insn.ie/confirmed/"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www.dias.ie/2010/10/19/geophyicskilliney/" TargetMode="External"/><Relationship Id="rId1" Type="http://schemas.openxmlformats.org/officeDocument/2006/relationships/hyperlink" Target="https://www.insn.ie/confirmed/" TargetMode="Externa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DCA58-DFF1-4538-9EEE-8DD9A1A844EA}"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GB"/>
        </a:p>
      </dgm:t>
    </dgm:pt>
    <dgm:pt modelId="{A26F40CD-6DF9-4B07-AA6F-A49D86D35EA3}">
      <dgm:prSet phldr="0"/>
      <dgm:spPr/>
      <dgm:t>
        <a:bodyPr/>
        <a:lstStyle/>
        <a:p>
          <a:pPr algn="l" rtl="0">
            <a:lnSpc>
              <a:spcPct val="110000"/>
            </a:lnSpc>
          </a:pPr>
          <a:r>
            <a:rPr lang="en-GB" b="1" dirty="0"/>
            <a:t>Shallow focus </a:t>
          </a:r>
          <a:r>
            <a:rPr lang="en-GB" dirty="0"/>
            <a:t>earthquakes occur close to the earth’s surface, 0–70 km in depth</a:t>
          </a:r>
        </a:p>
      </dgm:t>
    </dgm:pt>
    <dgm:pt modelId="{E22EAE10-A582-426F-9D20-8D234EA241CD}" type="parTrans" cxnId="{FCF0E38C-8E80-47E5-9753-6816C993C66A}">
      <dgm:prSet/>
      <dgm:spPr/>
    </dgm:pt>
    <dgm:pt modelId="{954D4807-2FC9-4CB2-9FF1-978D256BF07C}" type="sibTrans" cxnId="{FCF0E38C-8E80-47E5-9753-6816C993C66A}">
      <dgm:prSet/>
      <dgm:spPr/>
    </dgm:pt>
    <dgm:pt modelId="{4311DDDA-15BE-4970-94BE-AF572F2A75EA}">
      <dgm:prSet phldr="0"/>
      <dgm:spPr/>
      <dgm:t>
        <a:bodyPr/>
        <a:lstStyle/>
        <a:p>
          <a:pPr algn="l">
            <a:lnSpc>
              <a:spcPct val="110000"/>
            </a:lnSpc>
          </a:pPr>
          <a:r>
            <a:rPr lang="en-GB" b="1" dirty="0"/>
            <a:t>Intermediate focus </a:t>
          </a:r>
          <a:r>
            <a:rPr lang="en-GB" dirty="0"/>
            <a:t>earthquakes occur between 70 and 300 km under the surface</a:t>
          </a:r>
        </a:p>
      </dgm:t>
    </dgm:pt>
    <dgm:pt modelId="{A4CCCE1A-3B4B-4D1D-B177-FEA95F44E586}" type="parTrans" cxnId="{8807ECB2-2F7C-403F-A4F5-8FDF75EA2CA9}">
      <dgm:prSet/>
      <dgm:spPr/>
    </dgm:pt>
    <dgm:pt modelId="{48CF81D9-DE81-42F3-8854-B74BE3D09847}" type="sibTrans" cxnId="{8807ECB2-2F7C-403F-A4F5-8FDF75EA2CA9}">
      <dgm:prSet/>
      <dgm:spPr/>
    </dgm:pt>
    <dgm:pt modelId="{0F74DCAA-0127-4DCA-8965-D7A4216D1809}">
      <dgm:prSet phldr="0"/>
      <dgm:spPr/>
      <dgm:t>
        <a:bodyPr/>
        <a:lstStyle/>
        <a:p>
          <a:pPr algn="l">
            <a:lnSpc>
              <a:spcPct val="110000"/>
            </a:lnSpc>
          </a:pPr>
          <a:r>
            <a:rPr lang="en-GB" b="1" dirty="0"/>
            <a:t>Deep focus </a:t>
          </a:r>
          <a:r>
            <a:rPr lang="en-GB" dirty="0"/>
            <a:t>earthquakes occur over 300 km below the surface of the earth. </a:t>
          </a:r>
        </a:p>
      </dgm:t>
    </dgm:pt>
    <dgm:pt modelId="{1767B3CF-B2E0-4FD7-AF05-D6255BB30E46}" type="parTrans" cxnId="{2F40F71B-F962-4213-BBC2-9901DD3F172F}">
      <dgm:prSet/>
      <dgm:spPr/>
    </dgm:pt>
    <dgm:pt modelId="{CB75F67E-062B-4137-9203-83BF2B7E3BBD}" type="sibTrans" cxnId="{2F40F71B-F962-4213-BBC2-9901DD3F172F}">
      <dgm:prSet/>
      <dgm:spPr/>
    </dgm:pt>
    <dgm:pt modelId="{AC192FE6-48F6-48C6-9494-071AA0E7D813}" type="pres">
      <dgm:prSet presAssocID="{68FDCA58-DFF1-4538-9EEE-8DD9A1A844EA}" presName="diagram" presStyleCnt="0">
        <dgm:presLayoutVars>
          <dgm:dir/>
          <dgm:resizeHandles val="exact"/>
        </dgm:presLayoutVars>
      </dgm:prSet>
      <dgm:spPr/>
    </dgm:pt>
    <dgm:pt modelId="{6F1D005E-EA1A-4D21-A081-BDB5F522C1FA}" type="pres">
      <dgm:prSet presAssocID="{A26F40CD-6DF9-4B07-AA6F-A49D86D35EA3}" presName="node" presStyleLbl="node1" presStyleIdx="0" presStyleCnt="3">
        <dgm:presLayoutVars>
          <dgm:bulletEnabled val="1"/>
        </dgm:presLayoutVars>
      </dgm:prSet>
      <dgm:spPr/>
    </dgm:pt>
    <dgm:pt modelId="{C1FBBD04-6B43-400D-95B1-32BF7A68B745}" type="pres">
      <dgm:prSet presAssocID="{954D4807-2FC9-4CB2-9FF1-978D256BF07C}" presName="sibTrans" presStyleCnt="0"/>
      <dgm:spPr/>
    </dgm:pt>
    <dgm:pt modelId="{1F64CC55-D7B4-48CA-878D-C044263E2846}" type="pres">
      <dgm:prSet presAssocID="{4311DDDA-15BE-4970-94BE-AF572F2A75EA}" presName="node" presStyleLbl="node1" presStyleIdx="1" presStyleCnt="3">
        <dgm:presLayoutVars>
          <dgm:bulletEnabled val="1"/>
        </dgm:presLayoutVars>
      </dgm:prSet>
      <dgm:spPr/>
    </dgm:pt>
    <dgm:pt modelId="{E870A1BF-BFDF-4871-AF23-39A66C1F3648}" type="pres">
      <dgm:prSet presAssocID="{48CF81D9-DE81-42F3-8854-B74BE3D09847}" presName="sibTrans" presStyleCnt="0"/>
      <dgm:spPr/>
    </dgm:pt>
    <dgm:pt modelId="{7EEBB12D-D08B-48C5-9EFC-AD352B13D3DD}" type="pres">
      <dgm:prSet presAssocID="{0F74DCAA-0127-4DCA-8965-D7A4216D1809}" presName="node" presStyleLbl="node1" presStyleIdx="2" presStyleCnt="3">
        <dgm:presLayoutVars>
          <dgm:bulletEnabled val="1"/>
        </dgm:presLayoutVars>
      </dgm:prSet>
      <dgm:spPr/>
    </dgm:pt>
  </dgm:ptLst>
  <dgm:cxnLst>
    <dgm:cxn modelId="{2F40F71B-F962-4213-BBC2-9901DD3F172F}" srcId="{68FDCA58-DFF1-4538-9EEE-8DD9A1A844EA}" destId="{0F74DCAA-0127-4DCA-8965-D7A4216D1809}" srcOrd="2" destOrd="0" parTransId="{1767B3CF-B2E0-4FD7-AF05-D6255BB30E46}" sibTransId="{CB75F67E-062B-4137-9203-83BF2B7E3BBD}"/>
    <dgm:cxn modelId="{4B77C732-D1AD-473C-82A3-4C34ED6270C3}" type="presOf" srcId="{4311DDDA-15BE-4970-94BE-AF572F2A75EA}" destId="{1F64CC55-D7B4-48CA-878D-C044263E2846}" srcOrd="0" destOrd="0" presId="urn:microsoft.com/office/officeart/2005/8/layout/default"/>
    <dgm:cxn modelId="{7534F03D-F1BE-416F-ACB3-201B2970974D}" type="presOf" srcId="{A26F40CD-6DF9-4B07-AA6F-A49D86D35EA3}" destId="{6F1D005E-EA1A-4D21-A081-BDB5F522C1FA}" srcOrd="0" destOrd="0" presId="urn:microsoft.com/office/officeart/2005/8/layout/default"/>
    <dgm:cxn modelId="{FCF0E38C-8E80-47E5-9753-6816C993C66A}" srcId="{68FDCA58-DFF1-4538-9EEE-8DD9A1A844EA}" destId="{A26F40CD-6DF9-4B07-AA6F-A49D86D35EA3}" srcOrd="0" destOrd="0" parTransId="{E22EAE10-A582-426F-9D20-8D234EA241CD}" sibTransId="{954D4807-2FC9-4CB2-9FF1-978D256BF07C}"/>
    <dgm:cxn modelId="{8807ECB2-2F7C-403F-A4F5-8FDF75EA2CA9}" srcId="{68FDCA58-DFF1-4538-9EEE-8DD9A1A844EA}" destId="{4311DDDA-15BE-4970-94BE-AF572F2A75EA}" srcOrd="1" destOrd="0" parTransId="{A4CCCE1A-3B4B-4D1D-B177-FEA95F44E586}" sibTransId="{48CF81D9-DE81-42F3-8854-B74BE3D09847}"/>
    <dgm:cxn modelId="{CB9AA5B9-A229-42D8-8122-92C6BE0014FC}" type="presOf" srcId="{68FDCA58-DFF1-4538-9EEE-8DD9A1A844EA}" destId="{AC192FE6-48F6-48C6-9494-071AA0E7D813}" srcOrd="0" destOrd="0" presId="urn:microsoft.com/office/officeart/2005/8/layout/default"/>
    <dgm:cxn modelId="{7DFBF7C7-04A6-40F4-8F07-AFEB22767CFC}" type="presOf" srcId="{0F74DCAA-0127-4DCA-8965-D7A4216D1809}" destId="{7EEBB12D-D08B-48C5-9EFC-AD352B13D3DD}" srcOrd="0" destOrd="0" presId="urn:microsoft.com/office/officeart/2005/8/layout/default"/>
    <dgm:cxn modelId="{BB8FBCCD-DAF8-4EBB-9036-7F296FB70F76}" type="presParOf" srcId="{AC192FE6-48F6-48C6-9494-071AA0E7D813}" destId="{6F1D005E-EA1A-4D21-A081-BDB5F522C1FA}" srcOrd="0" destOrd="0" presId="urn:microsoft.com/office/officeart/2005/8/layout/default"/>
    <dgm:cxn modelId="{04D0BBD3-041E-48F8-90EC-CBCB98AF192F}" type="presParOf" srcId="{AC192FE6-48F6-48C6-9494-071AA0E7D813}" destId="{C1FBBD04-6B43-400D-95B1-32BF7A68B745}" srcOrd="1" destOrd="0" presId="urn:microsoft.com/office/officeart/2005/8/layout/default"/>
    <dgm:cxn modelId="{E1507903-699B-4D33-B50A-EF4C85E784D3}" type="presParOf" srcId="{AC192FE6-48F6-48C6-9494-071AA0E7D813}" destId="{1F64CC55-D7B4-48CA-878D-C044263E2846}" srcOrd="2" destOrd="0" presId="urn:microsoft.com/office/officeart/2005/8/layout/default"/>
    <dgm:cxn modelId="{DA1374F3-0222-41CA-A52E-F479484D6599}" type="presParOf" srcId="{AC192FE6-48F6-48C6-9494-071AA0E7D813}" destId="{E870A1BF-BFDF-4871-AF23-39A66C1F3648}" srcOrd="3" destOrd="0" presId="urn:microsoft.com/office/officeart/2005/8/layout/default"/>
    <dgm:cxn modelId="{05660D39-56D2-40B6-82DF-BF86364EBD1F}" type="presParOf" srcId="{AC192FE6-48F6-48C6-9494-071AA0E7D813}" destId="{7EEBB12D-D08B-48C5-9EFC-AD352B13D3D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2EA485-4C7F-4207-9397-284AF2C623C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GB"/>
        </a:p>
      </dgm:t>
    </dgm:pt>
    <dgm:pt modelId="{698FFA58-36AC-4138-B9ED-8508E102121C}">
      <dgm:prSet phldrT="[Text]" phldr="0"/>
      <dgm:spPr/>
      <dgm:t>
        <a:bodyPr/>
        <a:lstStyle/>
        <a:p>
          <a:pPr rtl="0"/>
          <a:r>
            <a:rPr lang="en-GB" dirty="0">
              <a:latin typeface="Sitka Heading"/>
            </a:rPr>
            <a:t>Pacific ring of fire</a:t>
          </a:r>
          <a:endParaRPr lang="en-GB" dirty="0"/>
        </a:p>
      </dgm:t>
    </dgm:pt>
    <dgm:pt modelId="{2686776A-1049-45D4-91BC-EA0F33F9E936}" type="parTrans" cxnId="{2CE03567-E782-4FF9-9C8E-BCDFD5D1498B}">
      <dgm:prSet/>
      <dgm:spPr/>
      <dgm:t>
        <a:bodyPr/>
        <a:lstStyle/>
        <a:p>
          <a:endParaRPr lang="en-GB"/>
        </a:p>
      </dgm:t>
    </dgm:pt>
    <dgm:pt modelId="{4519DE0D-7541-4C55-906B-B301C81645B2}" type="sibTrans" cxnId="{2CE03567-E782-4FF9-9C8E-BCDFD5D1498B}">
      <dgm:prSet/>
      <dgm:spPr/>
      <dgm:t>
        <a:bodyPr/>
        <a:lstStyle/>
        <a:p>
          <a:endParaRPr lang="en-GB"/>
        </a:p>
      </dgm:t>
    </dgm:pt>
    <dgm:pt modelId="{5F84ED75-F62D-4964-9767-9DFE71898E83}">
      <dgm:prSet phldrT="[Text]" phldr="0"/>
      <dgm:spPr/>
      <dgm:t>
        <a:bodyPr/>
        <a:lstStyle/>
        <a:p>
          <a:pPr rtl="0"/>
          <a:r>
            <a:rPr lang="en-GB" dirty="0">
              <a:latin typeface="Sitka Heading"/>
            </a:rPr>
            <a:t> Choose specific location and gather information</a:t>
          </a:r>
          <a:endParaRPr lang="en-GB" dirty="0"/>
        </a:p>
      </dgm:t>
    </dgm:pt>
    <dgm:pt modelId="{C3DABE87-7116-4F8F-998C-1468BE3B3E00}" type="parTrans" cxnId="{68232B27-E341-4492-A880-06C4A5FD15C2}">
      <dgm:prSet/>
      <dgm:spPr/>
      <dgm:t>
        <a:bodyPr/>
        <a:lstStyle/>
        <a:p>
          <a:endParaRPr lang="en-GB"/>
        </a:p>
      </dgm:t>
    </dgm:pt>
    <dgm:pt modelId="{60BF2FE5-A916-4893-820B-C2EA0D4F9EA2}" type="sibTrans" cxnId="{68232B27-E341-4492-A880-06C4A5FD15C2}">
      <dgm:prSet/>
      <dgm:spPr/>
      <dgm:t>
        <a:bodyPr/>
        <a:lstStyle/>
        <a:p>
          <a:endParaRPr lang="en-GB"/>
        </a:p>
      </dgm:t>
    </dgm:pt>
    <dgm:pt modelId="{3BD976F8-0F46-4E50-B585-39650CE47945}">
      <dgm:prSet phldr="0"/>
      <dgm:spPr/>
      <dgm:t>
        <a:bodyPr/>
        <a:lstStyle/>
        <a:p>
          <a:pPr rtl="0"/>
          <a:r>
            <a:rPr lang="en-GB" dirty="0">
              <a:latin typeface="Sitka Heading"/>
            </a:rPr>
            <a:t>Most recent:</a:t>
          </a:r>
          <a:endParaRPr lang="en-GB" dirty="0"/>
        </a:p>
      </dgm:t>
    </dgm:pt>
    <dgm:pt modelId="{8FE8E50A-9122-405E-92B8-078505AB7D25}" type="parTrans" cxnId="{C5EF9587-2B0B-4935-9387-1E6918DDCAE5}">
      <dgm:prSet/>
      <dgm:spPr/>
    </dgm:pt>
    <dgm:pt modelId="{367534C8-5341-4BA0-900D-77AA74632C10}" type="sibTrans" cxnId="{C5EF9587-2B0B-4935-9387-1E6918DDCAE5}">
      <dgm:prSet/>
      <dgm:spPr/>
    </dgm:pt>
    <dgm:pt modelId="{088210B1-A8F0-4835-80A9-213D663A191E}">
      <dgm:prSet phldr="0"/>
      <dgm:spPr/>
      <dgm:t>
        <a:bodyPr/>
        <a:lstStyle/>
        <a:p>
          <a:pPr rtl="0"/>
          <a:r>
            <a:rPr lang="en-GB" dirty="0">
              <a:latin typeface="Sitka Heading"/>
            </a:rPr>
            <a:t>-Magnitude </a:t>
          </a:r>
        </a:p>
      </dgm:t>
    </dgm:pt>
    <dgm:pt modelId="{87218B33-B514-46E9-9E1C-AC88129734BB}" type="parTrans" cxnId="{17318987-A8AD-4BF8-919B-7CDE12356971}">
      <dgm:prSet/>
      <dgm:spPr/>
    </dgm:pt>
    <dgm:pt modelId="{EAC5D479-1E7F-4FE5-8B46-832209869D2B}" type="sibTrans" cxnId="{17318987-A8AD-4BF8-919B-7CDE12356971}">
      <dgm:prSet/>
      <dgm:spPr/>
    </dgm:pt>
    <dgm:pt modelId="{448028D1-27D5-4CE9-A299-F46D534456F9}">
      <dgm:prSet phldr="0"/>
      <dgm:spPr/>
      <dgm:t>
        <a:bodyPr/>
        <a:lstStyle/>
        <a:p>
          <a:r>
            <a:rPr lang="en-GB" dirty="0">
              <a:latin typeface="Sitka Heading"/>
            </a:rPr>
            <a:t>-location</a:t>
          </a:r>
        </a:p>
      </dgm:t>
    </dgm:pt>
    <dgm:pt modelId="{6F0A5BEE-00D7-4AE6-AF6C-F752989E19AE}" type="parTrans" cxnId="{4408DC56-F007-4271-A9FC-F5ECFF8E754B}">
      <dgm:prSet/>
      <dgm:spPr/>
    </dgm:pt>
    <dgm:pt modelId="{458017D3-BAE5-453B-AFCC-E8CE0660283A}" type="sibTrans" cxnId="{4408DC56-F007-4271-A9FC-F5ECFF8E754B}">
      <dgm:prSet/>
      <dgm:spPr/>
    </dgm:pt>
    <dgm:pt modelId="{26820E77-B33E-46F9-A434-6AB39347E1EA}" type="pres">
      <dgm:prSet presAssocID="{152EA485-4C7F-4207-9397-284AF2C623CE}" presName="vert0" presStyleCnt="0">
        <dgm:presLayoutVars>
          <dgm:dir/>
          <dgm:animOne val="branch"/>
          <dgm:animLvl val="lvl"/>
        </dgm:presLayoutVars>
      </dgm:prSet>
      <dgm:spPr/>
    </dgm:pt>
    <dgm:pt modelId="{E2E8324B-D852-46F1-A034-6BC86988F884}" type="pres">
      <dgm:prSet presAssocID="{3BD976F8-0F46-4E50-B585-39650CE47945}" presName="thickLine" presStyleLbl="alignNode1" presStyleIdx="0" presStyleCnt="5"/>
      <dgm:spPr/>
    </dgm:pt>
    <dgm:pt modelId="{C65C1ABB-2DD8-4E6A-977C-BAC70C088B2F}" type="pres">
      <dgm:prSet presAssocID="{3BD976F8-0F46-4E50-B585-39650CE47945}" presName="horz1" presStyleCnt="0"/>
      <dgm:spPr/>
    </dgm:pt>
    <dgm:pt modelId="{4C57D899-5496-4C3A-984D-364697EEFC07}" type="pres">
      <dgm:prSet presAssocID="{3BD976F8-0F46-4E50-B585-39650CE47945}" presName="tx1" presStyleLbl="revTx" presStyleIdx="0" presStyleCnt="5"/>
      <dgm:spPr/>
    </dgm:pt>
    <dgm:pt modelId="{F939408E-A183-4D20-B1E2-D90BDB0382AD}" type="pres">
      <dgm:prSet presAssocID="{3BD976F8-0F46-4E50-B585-39650CE47945}" presName="vert1" presStyleCnt="0"/>
      <dgm:spPr/>
    </dgm:pt>
    <dgm:pt modelId="{B1EB0E22-0981-491B-B6CE-15C7D2DAD969}" type="pres">
      <dgm:prSet presAssocID="{088210B1-A8F0-4835-80A9-213D663A191E}" presName="thickLine" presStyleLbl="alignNode1" presStyleIdx="1" presStyleCnt="5"/>
      <dgm:spPr/>
    </dgm:pt>
    <dgm:pt modelId="{FDEED9F6-7815-49ED-9ED0-87B7A129E3BF}" type="pres">
      <dgm:prSet presAssocID="{088210B1-A8F0-4835-80A9-213D663A191E}" presName="horz1" presStyleCnt="0"/>
      <dgm:spPr/>
    </dgm:pt>
    <dgm:pt modelId="{4284F215-B0A5-4E1F-BA77-B91A42F3ADF5}" type="pres">
      <dgm:prSet presAssocID="{088210B1-A8F0-4835-80A9-213D663A191E}" presName="tx1" presStyleLbl="revTx" presStyleIdx="1" presStyleCnt="5"/>
      <dgm:spPr/>
    </dgm:pt>
    <dgm:pt modelId="{B11D6CC3-6F61-42B9-B71A-442CB27F7A88}" type="pres">
      <dgm:prSet presAssocID="{088210B1-A8F0-4835-80A9-213D663A191E}" presName="vert1" presStyleCnt="0"/>
      <dgm:spPr/>
    </dgm:pt>
    <dgm:pt modelId="{B507F438-BB9E-4DDF-B22E-BFD69B521EB9}" type="pres">
      <dgm:prSet presAssocID="{448028D1-27D5-4CE9-A299-F46D534456F9}" presName="thickLine" presStyleLbl="alignNode1" presStyleIdx="2" presStyleCnt="5"/>
      <dgm:spPr/>
    </dgm:pt>
    <dgm:pt modelId="{7CFF724E-0868-4CEB-B379-ED49CD28E880}" type="pres">
      <dgm:prSet presAssocID="{448028D1-27D5-4CE9-A299-F46D534456F9}" presName="horz1" presStyleCnt="0"/>
      <dgm:spPr/>
    </dgm:pt>
    <dgm:pt modelId="{21283F68-9902-4957-AC06-D9C97AA1B377}" type="pres">
      <dgm:prSet presAssocID="{448028D1-27D5-4CE9-A299-F46D534456F9}" presName="tx1" presStyleLbl="revTx" presStyleIdx="2" presStyleCnt="5"/>
      <dgm:spPr/>
    </dgm:pt>
    <dgm:pt modelId="{E052CCE9-D119-4F05-9035-3833F7AED61F}" type="pres">
      <dgm:prSet presAssocID="{448028D1-27D5-4CE9-A299-F46D534456F9}" presName="vert1" presStyleCnt="0"/>
      <dgm:spPr/>
    </dgm:pt>
    <dgm:pt modelId="{F615AEDB-A65F-4CC4-9D61-4257BA8F5288}" type="pres">
      <dgm:prSet presAssocID="{698FFA58-36AC-4138-B9ED-8508E102121C}" presName="thickLine" presStyleLbl="alignNode1" presStyleIdx="3" presStyleCnt="5"/>
      <dgm:spPr/>
    </dgm:pt>
    <dgm:pt modelId="{D702A05F-1DD4-4C7C-9EDB-159D62ECADA1}" type="pres">
      <dgm:prSet presAssocID="{698FFA58-36AC-4138-B9ED-8508E102121C}" presName="horz1" presStyleCnt="0"/>
      <dgm:spPr/>
    </dgm:pt>
    <dgm:pt modelId="{80F8E7A8-17FE-47DB-B1C3-3B5784221573}" type="pres">
      <dgm:prSet presAssocID="{698FFA58-36AC-4138-B9ED-8508E102121C}" presName="tx1" presStyleLbl="revTx" presStyleIdx="3" presStyleCnt="5"/>
      <dgm:spPr/>
    </dgm:pt>
    <dgm:pt modelId="{5454145E-5377-454D-8DDD-104C426392E6}" type="pres">
      <dgm:prSet presAssocID="{698FFA58-36AC-4138-B9ED-8508E102121C}" presName="vert1" presStyleCnt="0"/>
      <dgm:spPr/>
    </dgm:pt>
    <dgm:pt modelId="{60D43191-1251-4895-815A-63DE3977A43B}" type="pres">
      <dgm:prSet presAssocID="{5F84ED75-F62D-4964-9767-9DFE71898E83}" presName="thickLine" presStyleLbl="alignNode1" presStyleIdx="4" presStyleCnt="5"/>
      <dgm:spPr/>
    </dgm:pt>
    <dgm:pt modelId="{AFD693C2-9416-4937-8DB0-1F21EF96B51D}" type="pres">
      <dgm:prSet presAssocID="{5F84ED75-F62D-4964-9767-9DFE71898E83}" presName="horz1" presStyleCnt="0"/>
      <dgm:spPr/>
    </dgm:pt>
    <dgm:pt modelId="{504EE440-C702-45A1-B76A-3205056A34D5}" type="pres">
      <dgm:prSet presAssocID="{5F84ED75-F62D-4964-9767-9DFE71898E83}" presName="tx1" presStyleLbl="revTx" presStyleIdx="4" presStyleCnt="5"/>
      <dgm:spPr/>
    </dgm:pt>
    <dgm:pt modelId="{76692AB9-E233-4E0A-AF15-80F8F22793FC}" type="pres">
      <dgm:prSet presAssocID="{5F84ED75-F62D-4964-9767-9DFE71898E83}" presName="vert1" presStyleCnt="0"/>
      <dgm:spPr/>
    </dgm:pt>
  </dgm:ptLst>
  <dgm:cxnLst>
    <dgm:cxn modelId="{68232B27-E341-4492-A880-06C4A5FD15C2}" srcId="{152EA485-4C7F-4207-9397-284AF2C623CE}" destId="{5F84ED75-F62D-4964-9767-9DFE71898E83}" srcOrd="4" destOrd="0" parTransId="{C3DABE87-7116-4F8F-998C-1468BE3B3E00}" sibTransId="{60BF2FE5-A916-4893-820B-C2EA0D4F9EA2}"/>
    <dgm:cxn modelId="{2CE03567-E782-4FF9-9C8E-BCDFD5D1498B}" srcId="{152EA485-4C7F-4207-9397-284AF2C623CE}" destId="{698FFA58-36AC-4138-B9ED-8508E102121C}" srcOrd="3" destOrd="0" parTransId="{2686776A-1049-45D4-91BC-EA0F33F9E936}" sibTransId="{4519DE0D-7541-4C55-906B-B301C81645B2}"/>
    <dgm:cxn modelId="{2949CA50-A08A-4B95-B630-75C354A9712F}" type="presOf" srcId="{5F84ED75-F62D-4964-9767-9DFE71898E83}" destId="{504EE440-C702-45A1-B76A-3205056A34D5}" srcOrd="0" destOrd="0" presId="urn:microsoft.com/office/officeart/2008/layout/LinedList"/>
    <dgm:cxn modelId="{4408DC56-F007-4271-A9FC-F5ECFF8E754B}" srcId="{152EA485-4C7F-4207-9397-284AF2C623CE}" destId="{448028D1-27D5-4CE9-A299-F46D534456F9}" srcOrd="2" destOrd="0" parTransId="{6F0A5BEE-00D7-4AE6-AF6C-F752989E19AE}" sibTransId="{458017D3-BAE5-453B-AFCC-E8CE0660283A}"/>
    <dgm:cxn modelId="{C04BE07B-B02B-4A0E-996C-6D23C1E65129}" type="presOf" srcId="{152EA485-4C7F-4207-9397-284AF2C623CE}" destId="{26820E77-B33E-46F9-A434-6AB39347E1EA}" srcOrd="0" destOrd="0" presId="urn:microsoft.com/office/officeart/2008/layout/LinedList"/>
    <dgm:cxn modelId="{D219BC7F-721F-4161-9654-0E997164BC86}" type="presOf" srcId="{088210B1-A8F0-4835-80A9-213D663A191E}" destId="{4284F215-B0A5-4E1F-BA77-B91A42F3ADF5}" srcOrd="0" destOrd="0" presId="urn:microsoft.com/office/officeart/2008/layout/LinedList"/>
    <dgm:cxn modelId="{17318987-A8AD-4BF8-919B-7CDE12356971}" srcId="{152EA485-4C7F-4207-9397-284AF2C623CE}" destId="{088210B1-A8F0-4835-80A9-213D663A191E}" srcOrd="1" destOrd="0" parTransId="{87218B33-B514-46E9-9E1C-AC88129734BB}" sibTransId="{EAC5D479-1E7F-4FE5-8B46-832209869D2B}"/>
    <dgm:cxn modelId="{C5EF9587-2B0B-4935-9387-1E6918DDCAE5}" srcId="{152EA485-4C7F-4207-9397-284AF2C623CE}" destId="{3BD976F8-0F46-4E50-B585-39650CE47945}" srcOrd="0" destOrd="0" parTransId="{8FE8E50A-9122-405E-92B8-078505AB7D25}" sibTransId="{367534C8-5341-4BA0-900D-77AA74632C10}"/>
    <dgm:cxn modelId="{72D25D8B-C674-49FE-8CFE-70BE42834039}" type="presOf" srcId="{448028D1-27D5-4CE9-A299-F46D534456F9}" destId="{21283F68-9902-4957-AC06-D9C97AA1B377}" srcOrd="0" destOrd="0" presId="urn:microsoft.com/office/officeart/2008/layout/LinedList"/>
    <dgm:cxn modelId="{9D3855AF-D377-49F6-BA75-F9A6D734ABB2}" type="presOf" srcId="{3BD976F8-0F46-4E50-B585-39650CE47945}" destId="{4C57D899-5496-4C3A-984D-364697EEFC07}" srcOrd="0" destOrd="0" presId="urn:microsoft.com/office/officeart/2008/layout/LinedList"/>
    <dgm:cxn modelId="{D80F7CF7-04CF-4550-ACB2-ED01CA6FAFA0}" type="presOf" srcId="{698FFA58-36AC-4138-B9ED-8508E102121C}" destId="{80F8E7A8-17FE-47DB-B1C3-3B5784221573}" srcOrd="0" destOrd="0" presId="urn:microsoft.com/office/officeart/2008/layout/LinedList"/>
    <dgm:cxn modelId="{106804C4-CA62-462A-807B-DA5D33FFFFCC}" type="presParOf" srcId="{26820E77-B33E-46F9-A434-6AB39347E1EA}" destId="{E2E8324B-D852-46F1-A034-6BC86988F884}" srcOrd="0" destOrd="0" presId="urn:microsoft.com/office/officeart/2008/layout/LinedList"/>
    <dgm:cxn modelId="{50FFE4D1-53F0-45C1-B45A-FF58FA6DB5B4}" type="presParOf" srcId="{26820E77-B33E-46F9-A434-6AB39347E1EA}" destId="{C65C1ABB-2DD8-4E6A-977C-BAC70C088B2F}" srcOrd="1" destOrd="0" presId="urn:microsoft.com/office/officeart/2008/layout/LinedList"/>
    <dgm:cxn modelId="{E2923FF1-536C-4775-9C29-DF97C1EE06AB}" type="presParOf" srcId="{C65C1ABB-2DD8-4E6A-977C-BAC70C088B2F}" destId="{4C57D899-5496-4C3A-984D-364697EEFC07}" srcOrd="0" destOrd="0" presId="urn:microsoft.com/office/officeart/2008/layout/LinedList"/>
    <dgm:cxn modelId="{0F77D4FA-5A70-4376-9E8C-3141D499D681}" type="presParOf" srcId="{C65C1ABB-2DD8-4E6A-977C-BAC70C088B2F}" destId="{F939408E-A183-4D20-B1E2-D90BDB0382AD}" srcOrd="1" destOrd="0" presId="urn:microsoft.com/office/officeart/2008/layout/LinedList"/>
    <dgm:cxn modelId="{D4081C3A-F8F3-45CD-ACA1-48569F0507D8}" type="presParOf" srcId="{26820E77-B33E-46F9-A434-6AB39347E1EA}" destId="{B1EB0E22-0981-491B-B6CE-15C7D2DAD969}" srcOrd="2" destOrd="0" presId="urn:microsoft.com/office/officeart/2008/layout/LinedList"/>
    <dgm:cxn modelId="{E4045180-86D6-473E-9614-CECE02A52EAB}" type="presParOf" srcId="{26820E77-B33E-46F9-A434-6AB39347E1EA}" destId="{FDEED9F6-7815-49ED-9ED0-87B7A129E3BF}" srcOrd="3" destOrd="0" presId="urn:microsoft.com/office/officeart/2008/layout/LinedList"/>
    <dgm:cxn modelId="{CA5B60A4-3395-407D-825C-CC0EBFC9178E}" type="presParOf" srcId="{FDEED9F6-7815-49ED-9ED0-87B7A129E3BF}" destId="{4284F215-B0A5-4E1F-BA77-B91A42F3ADF5}" srcOrd="0" destOrd="0" presId="urn:microsoft.com/office/officeart/2008/layout/LinedList"/>
    <dgm:cxn modelId="{48F9D63E-4971-41C4-9A07-2B5F356EB9C5}" type="presParOf" srcId="{FDEED9F6-7815-49ED-9ED0-87B7A129E3BF}" destId="{B11D6CC3-6F61-42B9-B71A-442CB27F7A88}" srcOrd="1" destOrd="0" presId="urn:microsoft.com/office/officeart/2008/layout/LinedList"/>
    <dgm:cxn modelId="{18B662A5-DC2B-458C-9973-FE988A28BDB7}" type="presParOf" srcId="{26820E77-B33E-46F9-A434-6AB39347E1EA}" destId="{B507F438-BB9E-4DDF-B22E-BFD69B521EB9}" srcOrd="4" destOrd="0" presId="urn:microsoft.com/office/officeart/2008/layout/LinedList"/>
    <dgm:cxn modelId="{F3B5379B-4C39-4240-8D22-A920D017211A}" type="presParOf" srcId="{26820E77-B33E-46F9-A434-6AB39347E1EA}" destId="{7CFF724E-0868-4CEB-B379-ED49CD28E880}" srcOrd="5" destOrd="0" presId="urn:microsoft.com/office/officeart/2008/layout/LinedList"/>
    <dgm:cxn modelId="{FA7D133F-AE3E-4C98-98EF-D34AE410F625}" type="presParOf" srcId="{7CFF724E-0868-4CEB-B379-ED49CD28E880}" destId="{21283F68-9902-4957-AC06-D9C97AA1B377}" srcOrd="0" destOrd="0" presId="urn:microsoft.com/office/officeart/2008/layout/LinedList"/>
    <dgm:cxn modelId="{8C03D1DE-BAD5-46FE-98FB-86F083B021BA}" type="presParOf" srcId="{7CFF724E-0868-4CEB-B379-ED49CD28E880}" destId="{E052CCE9-D119-4F05-9035-3833F7AED61F}" srcOrd="1" destOrd="0" presId="urn:microsoft.com/office/officeart/2008/layout/LinedList"/>
    <dgm:cxn modelId="{795B1373-86C4-4865-A7C5-0DD6E3D6ACFC}" type="presParOf" srcId="{26820E77-B33E-46F9-A434-6AB39347E1EA}" destId="{F615AEDB-A65F-4CC4-9D61-4257BA8F5288}" srcOrd="6" destOrd="0" presId="urn:microsoft.com/office/officeart/2008/layout/LinedList"/>
    <dgm:cxn modelId="{1EF20A86-E27F-4123-AD3B-95221B8F8D51}" type="presParOf" srcId="{26820E77-B33E-46F9-A434-6AB39347E1EA}" destId="{D702A05F-1DD4-4C7C-9EDB-159D62ECADA1}" srcOrd="7" destOrd="0" presId="urn:microsoft.com/office/officeart/2008/layout/LinedList"/>
    <dgm:cxn modelId="{02F089F7-C9D1-4245-B1CE-751EFDB2D991}" type="presParOf" srcId="{D702A05F-1DD4-4C7C-9EDB-159D62ECADA1}" destId="{80F8E7A8-17FE-47DB-B1C3-3B5784221573}" srcOrd="0" destOrd="0" presId="urn:microsoft.com/office/officeart/2008/layout/LinedList"/>
    <dgm:cxn modelId="{B6ED4BFD-26CB-47B3-83DF-08C0E459BF99}" type="presParOf" srcId="{D702A05F-1DD4-4C7C-9EDB-159D62ECADA1}" destId="{5454145E-5377-454D-8DDD-104C426392E6}" srcOrd="1" destOrd="0" presId="urn:microsoft.com/office/officeart/2008/layout/LinedList"/>
    <dgm:cxn modelId="{63454314-C8D2-41BB-9800-1618C4E6D8DA}" type="presParOf" srcId="{26820E77-B33E-46F9-A434-6AB39347E1EA}" destId="{60D43191-1251-4895-815A-63DE3977A43B}" srcOrd="8" destOrd="0" presId="urn:microsoft.com/office/officeart/2008/layout/LinedList"/>
    <dgm:cxn modelId="{739D2A18-05BD-4F76-873C-764A1BF3C181}" type="presParOf" srcId="{26820E77-B33E-46F9-A434-6AB39347E1EA}" destId="{AFD693C2-9416-4937-8DB0-1F21EF96B51D}" srcOrd="9" destOrd="0" presId="urn:microsoft.com/office/officeart/2008/layout/LinedList"/>
    <dgm:cxn modelId="{86AB6056-D0EE-4723-A5BC-15E59E03B499}" type="presParOf" srcId="{AFD693C2-9416-4937-8DB0-1F21EF96B51D}" destId="{504EE440-C702-45A1-B76A-3205056A34D5}" srcOrd="0" destOrd="0" presId="urn:microsoft.com/office/officeart/2008/layout/LinedList"/>
    <dgm:cxn modelId="{24944871-2547-428A-ADEC-FBCDFFD6FBCF}" type="presParOf" srcId="{AFD693C2-9416-4937-8DB0-1F21EF96B51D}" destId="{76692AB9-E233-4E0A-AF15-80F8F22793F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453077-8C21-467D-A232-01C921B64A18}"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FA7EDB3E-A065-45FE-857A-F48622AA407F}">
      <dgm:prSet/>
      <dgm:spPr/>
      <dgm:t>
        <a:bodyPr/>
        <a:lstStyle/>
        <a:p>
          <a:r>
            <a:rPr lang="en-GB">
              <a:hlinkClick xmlns:r="http://schemas.openxmlformats.org/officeDocument/2006/relationships" r:id="rId1"/>
            </a:rPr>
            <a:t>INSN website</a:t>
          </a:r>
          <a:endParaRPr lang="en-US"/>
        </a:p>
      </dgm:t>
    </dgm:pt>
    <dgm:pt modelId="{F1AAB174-3E1F-4D88-A627-3CA03DAEEF60}" type="parTrans" cxnId="{A0C98DCF-C46D-41B6-B867-96C305C2AEFD}">
      <dgm:prSet/>
      <dgm:spPr/>
      <dgm:t>
        <a:bodyPr/>
        <a:lstStyle/>
        <a:p>
          <a:endParaRPr lang="en-US"/>
        </a:p>
      </dgm:t>
    </dgm:pt>
    <dgm:pt modelId="{41C976B5-F218-47DE-8AAC-93D0AF3A0FD8}" type="sibTrans" cxnId="{A0C98DCF-C46D-41B6-B867-96C305C2AEFD}">
      <dgm:prSet/>
      <dgm:spPr/>
      <dgm:t>
        <a:bodyPr/>
        <a:lstStyle/>
        <a:p>
          <a:endParaRPr lang="en-US"/>
        </a:p>
      </dgm:t>
    </dgm:pt>
    <dgm:pt modelId="{8F847698-086A-4D9D-89E0-7BCDE8A62855}">
      <dgm:prSet/>
      <dgm:spPr/>
      <dgm:t>
        <a:bodyPr/>
        <a:lstStyle/>
        <a:p>
          <a:r>
            <a:rPr lang="en-GB"/>
            <a:t>Map with earthquake activity since 1980.  </a:t>
          </a:r>
          <a:endParaRPr lang="en-US"/>
        </a:p>
      </dgm:t>
    </dgm:pt>
    <dgm:pt modelId="{A6534BDD-102A-442E-BAA7-1CCFDAD837B2}" type="parTrans" cxnId="{05DBA6AF-1B97-4451-A87A-7DB2FFBB18B3}">
      <dgm:prSet/>
      <dgm:spPr/>
      <dgm:t>
        <a:bodyPr/>
        <a:lstStyle/>
        <a:p>
          <a:endParaRPr lang="en-US"/>
        </a:p>
      </dgm:t>
    </dgm:pt>
    <dgm:pt modelId="{02158663-1CD0-4A1E-AC6D-1E4459920BF7}" type="sibTrans" cxnId="{05DBA6AF-1B97-4451-A87A-7DB2FFBB18B3}">
      <dgm:prSet/>
      <dgm:spPr/>
      <dgm:t>
        <a:bodyPr/>
        <a:lstStyle/>
        <a:p>
          <a:endParaRPr lang="en-US"/>
        </a:p>
      </dgm:t>
    </dgm:pt>
    <dgm:pt modelId="{4D7FC17F-73D3-45A9-8E07-288D2EDF4DC1}">
      <dgm:prSet/>
      <dgm:spPr/>
      <dgm:t>
        <a:bodyPr/>
        <a:lstStyle/>
        <a:p>
          <a:r>
            <a:rPr lang="en-GB"/>
            <a:t>Size of earthquakes/ locations/ fault lines and seismic stations.</a:t>
          </a:r>
          <a:endParaRPr lang="en-US"/>
        </a:p>
      </dgm:t>
    </dgm:pt>
    <dgm:pt modelId="{1A3D362B-32FF-4120-A944-7F5E1EE6C90D}" type="parTrans" cxnId="{E4C89C8F-8DE9-4C1C-9871-ED6BBCC5CCA6}">
      <dgm:prSet/>
      <dgm:spPr/>
      <dgm:t>
        <a:bodyPr/>
        <a:lstStyle/>
        <a:p>
          <a:endParaRPr lang="en-US"/>
        </a:p>
      </dgm:t>
    </dgm:pt>
    <dgm:pt modelId="{793BCFC6-C762-4C6D-B739-02DE4585AE0E}" type="sibTrans" cxnId="{E4C89C8F-8DE9-4C1C-9871-ED6BBCC5CCA6}">
      <dgm:prSet/>
      <dgm:spPr/>
      <dgm:t>
        <a:bodyPr/>
        <a:lstStyle/>
        <a:p>
          <a:endParaRPr lang="en-US"/>
        </a:p>
      </dgm:t>
    </dgm:pt>
    <dgm:pt modelId="{C75AAD69-E4C7-438D-B230-DF8BF131F6B3}">
      <dgm:prSet/>
      <dgm:spPr/>
      <dgm:t>
        <a:bodyPr/>
        <a:lstStyle/>
        <a:p>
          <a:r>
            <a:rPr lang="en-GB"/>
            <a:t>Recent seismic events- quarry blasts and earthquakes</a:t>
          </a:r>
          <a:endParaRPr lang="en-US"/>
        </a:p>
      </dgm:t>
    </dgm:pt>
    <dgm:pt modelId="{B92F4A7E-90DF-412D-9A02-5DE8D168F0E5}" type="parTrans" cxnId="{079DDDD2-EB81-4C8F-B94E-3147494381C0}">
      <dgm:prSet/>
      <dgm:spPr/>
      <dgm:t>
        <a:bodyPr/>
        <a:lstStyle/>
        <a:p>
          <a:endParaRPr lang="en-US"/>
        </a:p>
      </dgm:t>
    </dgm:pt>
    <dgm:pt modelId="{C19D396D-9F58-4209-94A5-CACAD32FFC15}" type="sibTrans" cxnId="{079DDDD2-EB81-4C8F-B94E-3147494381C0}">
      <dgm:prSet/>
      <dgm:spPr/>
      <dgm:t>
        <a:bodyPr/>
        <a:lstStyle/>
        <a:p>
          <a:endParaRPr lang="en-US"/>
        </a:p>
      </dgm:t>
    </dgm:pt>
    <dgm:pt modelId="{BAC81EFF-1C8F-442C-A8BA-13753D02E35C}">
      <dgm:prSet/>
      <dgm:spPr/>
      <dgm:t>
        <a:bodyPr/>
        <a:lstStyle/>
        <a:p>
          <a:r>
            <a:rPr lang="en-GB">
              <a:hlinkClick xmlns:r="http://schemas.openxmlformats.org/officeDocument/2006/relationships" r:id="rId2"/>
            </a:rPr>
            <a:t>Killiney Beach History</a:t>
          </a:r>
          <a:endParaRPr lang="en-US"/>
        </a:p>
      </dgm:t>
    </dgm:pt>
    <dgm:pt modelId="{CDB33FEA-16A2-41B7-BCC5-8F6F2BF7E548}" type="parTrans" cxnId="{4F4224E1-AFE6-4767-A347-9291D8219207}">
      <dgm:prSet/>
      <dgm:spPr/>
      <dgm:t>
        <a:bodyPr/>
        <a:lstStyle/>
        <a:p>
          <a:endParaRPr lang="en-US"/>
        </a:p>
      </dgm:t>
    </dgm:pt>
    <dgm:pt modelId="{965CF637-38A7-4D1F-954E-8B04B1D4C1AC}" type="sibTrans" cxnId="{4F4224E1-AFE6-4767-A347-9291D8219207}">
      <dgm:prSet/>
      <dgm:spPr/>
      <dgm:t>
        <a:bodyPr/>
        <a:lstStyle/>
        <a:p>
          <a:endParaRPr lang="en-US"/>
        </a:p>
      </dgm:t>
    </dgm:pt>
    <dgm:pt modelId="{A9F15D5D-59E2-49F8-8F9A-F87E1F89594A}">
      <dgm:prSet/>
      <dgm:spPr/>
      <dgm:t>
        <a:bodyPr/>
        <a:lstStyle/>
        <a:p>
          <a:r>
            <a:rPr lang="en-GB"/>
            <a:t>Robert Mallet Father of Seismology</a:t>
          </a:r>
          <a:endParaRPr lang="en-US"/>
        </a:p>
      </dgm:t>
    </dgm:pt>
    <dgm:pt modelId="{9F8A995F-3F6C-4437-8686-9DD62F3DE736}" type="parTrans" cxnId="{0F4ABA62-32B2-4CCE-B42B-21B2A94F3BA6}">
      <dgm:prSet/>
      <dgm:spPr/>
      <dgm:t>
        <a:bodyPr/>
        <a:lstStyle/>
        <a:p>
          <a:endParaRPr lang="en-US"/>
        </a:p>
      </dgm:t>
    </dgm:pt>
    <dgm:pt modelId="{735B12EF-2A3B-4561-AA50-B1E7D06DE571}" type="sibTrans" cxnId="{0F4ABA62-32B2-4CCE-B42B-21B2A94F3BA6}">
      <dgm:prSet/>
      <dgm:spPr/>
      <dgm:t>
        <a:bodyPr/>
        <a:lstStyle/>
        <a:p>
          <a:endParaRPr lang="en-US"/>
        </a:p>
      </dgm:t>
    </dgm:pt>
    <dgm:pt modelId="{8CF73476-4759-458A-8AC2-679BBA8F4D1B}" type="pres">
      <dgm:prSet presAssocID="{BD453077-8C21-467D-A232-01C921B64A18}" presName="linear" presStyleCnt="0">
        <dgm:presLayoutVars>
          <dgm:animLvl val="lvl"/>
          <dgm:resizeHandles val="exact"/>
        </dgm:presLayoutVars>
      </dgm:prSet>
      <dgm:spPr/>
    </dgm:pt>
    <dgm:pt modelId="{B5FEF94B-72FA-40B5-851F-B01F22BC8665}" type="pres">
      <dgm:prSet presAssocID="{FA7EDB3E-A065-45FE-857A-F48622AA407F}" presName="parentText" presStyleLbl="node1" presStyleIdx="0" presStyleCnt="6">
        <dgm:presLayoutVars>
          <dgm:chMax val="0"/>
          <dgm:bulletEnabled val="1"/>
        </dgm:presLayoutVars>
      </dgm:prSet>
      <dgm:spPr/>
    </dgm:pt>
    <dgm:pt modelId="{8EA73998-6F48-4826-9660-E2872ACE14C6}" type="pres">
      <dgm:prSet presAssocID="{41C976B5-F218-47DE-8AAC-93D0AF3A0FD8}" presName="spacer" presStyleCnt="0"/>
      <dgm:spPr/>
    </dgm:pt>
    <dgm:pt modelId="{18937266-E494-4B73-BEB0-ACB31433A665}" type="pres">
      <dgm:prSet presAssocID="{8F847698-086A-4D9D-89E0-7BCDE8A62855}" presName="parentText" presStyleLbl="node1" presStyleIdx="1" presStyleCnt="6">
        <dgm:presLayoutVars>
          <dgm:chMax val="0"/>
          <dgm:bulletEnabled val="1"/>
        </dgm:presLayoutVars>
      </dgm:prSet>
      <dgm:spPr/>
    </dgm:pt>
    <dgm:pt modelId="{EFD9B06B-1AD4-406D-96B8-8895BD8121CE}" type="pres">
      <dgm:prSet presAssocID="{02158663-1CD0-4A1E-AC6D-1E4459920BF7}" presName="spacer" presStyleCnt="0"/>
      <dgm:spPr/>
    </dgm:pt>
    <dgm:pt modelId="{D5ECA329-3732-4E2D-AB1B-3D07F8785301}" type="pres">
      <dgm:prSet presAssocID="{4D7FC17F-73D3-45A9-8E07-288D2EDF4DC1}" presName="parentText" presStyleLbl="node1" presStyleIdx="2" presStyleCnt="6">
        <dgm:presLayoutVars>
          <dgm:chMax val="0"/>
          <dgm:bulletEnabled val="1"/>
        </dgm:presLayoutVars>
      </dgm:prSet>
      <dgm:spPr/>
    </dgm:pt>
    <dgm:pt modelId="{8CA1504E-C80B-4853-8CCC-1D2E887E0A02}" type="pres">
      <dgm:prSet presAssocID="{793BCFC6-C762-4C6D-B739-02DE4585AE0E}" presName="spacer" presStyleCnt="0"/>
      <dgm:spPr/>
    </dgm:pt>
    <dgm:pt modelId="{1492F691-002F-4B0D-8032-6FED96AF6008}" type="pres">
      <dgm:prSet presAssocID="{C75AAD69-E4C7-438D-B230-DF8BF131F6B3}" presName="parentText" presStyleLbl="node1" presStyleIdx="3" presStyleCnt="6">
        <dgm:presLayoutVars>
          <dgm:chMax val="0"/>
          <dgm:bulletEnabled val="1"/>
        </dgm:presLayoutVars>
      </dgm:prSet>
      <dgm:spPr/>
    </dgm:pt>
    <dgm:pt modelId="{2AD31AA2-3B6C-44BE-BB2B-5B77A5D3857A}" type="pres">
      <dgm:prSet presAssocID="{C19D396D-9F58-4209-94A5-CACAD32FFC15}" presName="spacer" presStyleCnt="0"/>
      <dgm:spPr/>
    </dgm:pt>
    <dgm:pt modelId="{67E7AB12-F340-4FF3-9EB7-1584717E590B}" type="pres">
      <dgm:prSet presAssocID="{BAC81EFF-1C8F-442C-A8BA-13753D02E35C}" presName="parentText" presStyleLbl="node1" presStyleIdx="4" presStyleCnt="6">
        <dgm:presLayoutVars>
          <dgm:chMax val="0"/>
          <dgm:bulletEnabled val="1"/>
        </dgm:presLayoutVars>
      </dgm:prSet>
      <dgm:spPr/>
    </dgm:pt>
    <dgm:pt modelId="{363ACCF5-5491-454D-862E-C0F427D696A2}" type="pres">
      <dgm:prSet presAssocID="{965CF637-38A7-4D1F-954E-8B04B1D4C1AC}" presName="spacer" presStyleCnt="0"/>
      <dgm:spPr/>
    </dgm:pt>
    <dgm:pt modelId="{7D6DE084-355D-4984-A129-E9581ABE7EC0}" type="pres">
      <dgm:prSet presAssocID="{A9F15D5D-59E2-49F8-8F9A-F87E1F89594A}" presName="parentText" presStyleLbl="node1" presStyleIdx="5" presStyleCnt="6">
        <dgm:presLayoutVars>
          <dgm:chMax val="0"/>
          <dgm:bulletEnabled val="1"/>
        </dgm:presLayoutVars>
      </dgm:prSet>
      <dgm:spPr/>
    </dgm:pt>
  </dgm:ptLst>
  <dgm:cxnLst>
    <dgm:cxn modelId="{7EBA6729-523F-4916-BC68-A74FAE612273}" type="presOf" srcId="{FA7EDB3E-A065-45FE-857A-F48622AA407F}" destId="{B5FEF94B-72FA-40B5-851F-B01F22BC8665}" srcOrd="0" destOrd="0" presId="urn:microsoft.com/office/officeart/2005/8/layout/vList2"/>
    <dgm:cxn modelId="{C698563E-499D-47BC-8614-8E136E191040}" type="presOf" srcId="{BAC81EFF-1C8F-442C-A8BA-13753D02E35C}" destId="{67E7AB12-F340-4FF3-9EB7-1584717E590B}" srcOrd="0" destOrd="0" presId="urn:microsoft.com/office/officeart/2005/8/layout/vList2"/>
    <dgm:cxn modelId="{0F4ABA62-32B2-4CCE-B42B-21B2A94F3BA6}" srcId="{BD453077-8C21-467D-A232-01C921B64A18}" destId="{A9F15D5D-59E2-49F8-8F9A-F87E1F89594A}" srcOrd="5" destOrd="0" parTransId="{9F8A995F-3F6C-4437-8686-9DD62F3DE736}" sibTransId="{735B12EF-2A3B-4561-AA50-B1E7D06DE571}"/>
    <dgm:cxn modelId="{5F50D481-7B71-494D-9785-597CAF82B950}" type="presOf" srcId="{8F847698-086A-4D9D-89E0-7BCDE8A62855}" destId="{18937266-E494-4B73-BEB0-ACB31433A665}" srcOrd="0" destOrd="0" presId="urn:microsoft.com/office/officeart/2005/8/layout/vList2"/>
    <dgm:cxn modelId="{99511B8F-F6F2-4621-9EA3-7FEDE6CD9F22}" type="presOf" srcId="{4D7FC17F-73D3-45A9-8E07-288D2EDF4DC1}" destId="{D5ECA329-3732-4E2D-AB1B-3D07F8785301}" srcOrd="0" destOrd="0" presId="urn:microsoft.com/office/officeart/2005/8/layout/vList2"/>
    <dgm:cxn modelId="{E4C89C8F-8DE9-4C1C-9871-ED6BBCC5CCA6}" srcId="{BD453077-8C21-467D-A232-01C921B64A18}" destId="{4D7FC17F-73D3-45A9-8E07-288D2EDF4DC1}" srcOrd="2" destOrd="0" parTransId="{1A3D362B-32FF-4120-A944-7F5E1EE6C90D}" sibTransId="{793BCFC6-C762-4C6D-B739-02DE4585AE0E}"/>
    <dgm:cxn modelId="{661F00AC-CE37-422C-A80F-2ED4B430CA9F}" type="presOf" srcId="{A9F15D5D-59E2-49F8-8F9A-F87E1F89594A}" destId="{7D6DE084-355D-4984-A129-E9581ABE7EC0}" srcOrd="0" destOrd="0" presId="urn:microsoft.com/office/officeart/2005/8/layout/vList2"/>
    <dgm:cxn modelId="{05DBA6AF-1B97-4451-A87A-7DB2FFBB18B3}" srcId="{BD453077-8C21-467D-A232-01C921B64A18}" destId="{8F847698-086A-4D9D-89E0-7BCDE8A62855}" srcOrd="1" destOrd="0" parTransId="{A6534BDD-102A-442E-BAA7-1CCFDAD837B2}" sibTransId="{02158663-1CD0-4A1E-AC6D-1E4459920BF7}"/>
    <dgm:cxn modelId="{EF0DCEBD-3676-4506-BDB3-DDE5F5E830B5}" type="presOf" srcId="{C75AAD69-E4C7-438D-B230-DF8BF131F6B3}" destId="{1492F691-002F-4B0D-8032-6FED96AF6008}" srcOrd="0" destOrd="0" presId="urn:microsoft.com/office/officeart/2005/8/layout/vList2"/>
    <dgm:cxn modelId="{119F1FC7-AB0D-4C71-A3C6-057414451C83}" type="presOf" srcId="{BD453077-8C21-467D-A232-01C921B64A18}" destId="{8CF73476-4759-458A-8AC2-679BBA8F4D1B}" srcOrd="0" destOrd="0" presId="urn:microsoft.com/office/officeart/2005/8/layout/vList2"/>
    <dgm:cxn modelId="{A0C98DCF-C46D-41B6-B867-96C305C2AEFD}" srcId="{BD453077-8C21-467D-A232-01C921B64A18}" destId="{FA7EDB3E-A065-45FE-857A-F48622AA407F}" srcOrd="0" destOrd="0" parTransId="{F1AAB174-3E1F-4D88-A627-3CA03DAEEF60}" sibTransId="{41C976B5-F218-47DE-8AAC-93D0AF3A0FD8}"/>
    <dgm:cxn modelId="{079DDDD2-EB81-4C8F-B94E-3147494381C0}" srcId="{BD453077-8C21-467D-A232-01C921B64A18}" destId="{C75AAD69-E4C7-438D-B230-DF8BF131F6B3}" srcOrd="3" destOrd="0" parTransId="{B92F4A7E-90DF-412D-9A02-5DE8D168F0E5}" sibTransId="{C19D396D-9F58-4209-94A5-CACAD32FFC15}"/>
    <dgm:cxn modelId="{4F4224E1-AFE6-4767-A347-9291D8219207}" srcId="{BD453077-8C21-467D-A232-01C921B64A18}" destId="{BAC81EFF-1C8F-442C-A8BA-13753D02E35C}" srcOrd="4" destOrd="0" parTransId="{CDB33FEA-16A2-41B7-BCC5-8F6F2BF7E548}" sibTransId="{965CF637-38A7-4D1F-954E-8B04B1D4C1AC}"/>
    <dgm:cxn modelId="{D7A5FB8E-9798-44EC-885C-DBE588FA1655}" type="presParOf" srcId="{8CF73476-4759-458A-8AC2-679BBA8F4D1B}" destId="{B5FEF94B-72FA-40B5-851F-B01F22BC8665}" srcOrd="0" destOrd="0" presId="urn:microsoft.com/office/officeart/2005/8/layout/vList2"/>
    <dgm:cxn modelId="{E781F7B4-FA98-4505-8062-AACCF28113F6}" type="presParOf" srcId="{8CF73476-4759-458A-8AC2-679BBA8F4D1B}" destId="{8EA73998-6F48-4826-9660-E2872ACE14C6}" srcOrd="1" destOrd="0" presId="urn:microsoft.com/office/officeart/2005/8/layout/vList2"/>
    <dgm:cxn modelId="{F0A4B840-1480-49C8-919A-5D6F1789C760}" type="presParOf" srcId="{8CF73476-4759-458A-8AC2-679BBA8F4D1B}" destId="{18937266-E494-4B73-BEB0-ACB31433A665}" srcOrd="2" destOrd="0" presId="urn:microsoft.com/office/officeart/2005/8/layout/vList2"/>
    <dgm:cxn modelId="{1AB99DE5-F9C3-4F36-85F8-C522553C0717}" type="presParOf" srcId="{8CF73476-4759-458A-8AC2-679BBA8F4D1B}" destId="{EFD9B06B-1AD4-406D-96B8-8895BD8121CE}" srcOrd="3" destOrd="0" presId="urn:microsoft.com/office/officeart/2005/8/layout/vList2"/>
    <dgm:cxn modelId="{BC94A8CB-C442-4B44-8C34-7BF4C4E3AD61}" type="presParOf" srcId="{8CF73476-4759-458A-8AC2-679BBA8F4D1B}" destId="{D5ECA329-3732-4E2D-AB1B-3D07F8785301}" srcOrd="4" destOrd="0" presId="urn:microsoft.com/office/officeart/2005/8/layout/vList2"/>
    <dgm:cxn modelId="{C28A623D-F87C-42E3-BA80-527B3ABA459E}" type="presParOf" srcId="{8CF73476-4759-458A-8AC2-679BBA8F4D1B}" destId="{8CA1504E-C80B-4853-8CCC-1D2E887E0A02}" srcOrd="5" destOrd="0" presId="urn:microsoft.com/office/officeart/2005/8/layout/vList2"/>
    <dgm:cxn modelId="{FE89FD25-EB46-4B0B-8E9D-FFAB9C731E78}" type="presParOf" srcId="{8CF73476-4759-458A-8AC2-679BBA8F4D1B}" destId="{1492F691-002F-4B0D-8032-6FED96AF6008}" srcOrd="6" destOrd="0" presId="urn:microsoft.com/office/officeart/2005/8/layout/vList2"/>
    <dgm:cxn modelId="{BD861ECE-8FBD-4C05-ABBE-909AE6BFFF8F}" type="presParOf" srcId="{8CF73476-4759-458A-8AC2-679BBA8F4D1B}" destId="{2AD31AA2-3B6C-44BE-BB2B-5B77A5D3857A}" srcOrd="7" destOrd="0" presId="urn:microsoft.com/office/officeart/2005/8/layout/vList2"/>
    <dgm:cxn modelId="{4BFEC15D-E706-472E-B96B-CFCDD6EA638B}" type="presParOf" srcId="{8CF73476-4759-458A-8AC2-679BBA8F4D1B}" destId="{67E7AB12-F340-4FF3-9EB7-1584717E590B}" srcOrd="8" destOrd="0" presId="urn:microsoft.com/office/officeart/2005/8/layout/vList2"/>
    <dgm:cxn modelId="{6CEF0187-4F45-48CC-993B-B3664305E303}" type="presParOf" srcId="{8CF73476-4759-458A-8AC2-679BBA8F4D1B}" destId="{363ACCF5-5491-454D-862E-C0F427D696A2}" srcOrd="9" destOrd="0" presId="urn:microsoft.com/office/officeart/2005/8/layout/vList2"/>
    <dgm:cxn modelId="{D614E141-17B8-46BB-A92F-41EA9CD34AEE}" type="presParOf" srcId="{8CF73476-4759-458A-8AC2-679BBA8F4D1B}" destId="{7D6DE084-355D-4984-A129-E9581ABE7EC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D005E-EA1A-4D21-A081-BDB5F522C1FA}">
      <dsp:nvSpPr>
        <dsp:cNvPr id="0" name=""/>
        <dsp:cNvSpPr/>
      </dsp:nvSpPr>
      <dsp:spPr>
        <a:xfrm>
          <a:off x="558" y="414002"/>
          <a:ext cx="2176611" cy="1305966"/>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110000"/>
            </a:lnSpc>
            <a:spcBef>
              <a:spcPct val="0"/>
            </a:spcBef>
            <a:spcAft>
              <a:spcPct val="35000"/>
            </a:spcAft>
            <a:buNone/>
          </a:pPr>
          <a:r>
            <a:rPr lang="en-GB" sz="1400" b="1" kern="1200" dirty="0"/>
            <a:t>Shallow focus </a:t>
          </a:r>
          <a:r>
            <a:rPr lang="en-GB" sz="1400" kern="1200" dirty="0"/>
            <a:t>earthquakes occur close to the earth’s surface, 0–70 km in depth</a:t>
          </a:r>
        </a:p>
      </dsp:txBody>
      <dsp:txXfrm>
        <a:off x="558" y="414002"/>
        <a:ext cx="2176611" cy="1305966"/>
      </dsp:txXfrm>
    </dsp:sp>
    <dsp:sp modelId="{1F64CC55-D7B4-48CA-878D-C044263E2846}">
      <dsp:nvSpPr>
        <dsp:cNvPr id="0" name=""/>
        <dsp:cNvSpPr/>
      </dsp:nvSpPr>
      <dsp:spPr>
        <a:xfrm>
          <a:off x="2394830" y="414002"/>
          <a:ext cx="2176611" cy="1305966"/>
        </a:xfrm>
        <a:prstGeom prst="rect">
          <a:avLst/>
        </a:prstGeom>
        <a:solidFill>
          <a:schemeClr val="accent2">
            <a:shade val="80000"/>
            <a:hueOff val="91550"/>
            <a:satOff val="-20521"/>
            <a:lumOff val="171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10000"/>
            </a:lnSpc>
            <a:spcBef>
              <a:spcPct val="0"/>
            </a:spcBef>
            <a:spcAft>
              <a:spcPct val="35000"/>
            </a:spcAft>
            <a:buNone/>
          </a:pPr>
          <a:r>
            <a:rPr lang="en-GB" sz="1400" b="1" kern="1200" dirty="0"/>
            <a:t>Intermediate focus </a:t>
          </a:r>
          <a:r>
            <a:rPr lang="en-GB" sz="1400" kern="1200" dirty="0"/>
            <a:t>earthquakes occur between 70 and 300 km under the surface</a:t>
          </a:r>
        </a:p>
      </dsp:txBody>
      <dsp:txXfrm>
        <a:off x="2394830" y="414002"/>
        <a:ext cx="2176611" cy="1305966"/>
      </dsp:txXfrm>
    </dsp:sp>
    <dsp:sp modelId="{7EEBB12D-D08B-48C5-9EFC-AD352B13D3DD}">
      <dsp:nvSpPr>
        <dsp:cNvPr id="0" name=""/>
        <dsp:cNvSpPr/>
      </dsp:nvSpPr>
      <dsp:spPr>
        <a:xfrm>
          <a:off x="1197694" y="1937630"/>
          <a:ext cx="2176611" cy="1305966"/>
        </a:xfrm>
        <a:prstGeom prst="rect">
          <a:avLst/>
        </a:prstGeom>
        <a:solidFill>
          <a:schemeClr val="accent2">
            <a:shade val="80000"/>
            <a:hueOff val="183101"/>
            <a:satOff val="-41043"/>
            <a:lumOff val="342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10000"/>
            </a:lnSpc>
            <a:spcBef>
              <a:spcPct val="0"/>
            </a:spcBef>
            <a:spcAft>
              <a:spcPct val="35000"/>
            </a:spcAft>
            <a:buNone/>
          </a:pPr>
          <a:r>
            <a:rPr lang="en-GB" sz="1400" b="1" kern="1200" dirty="0"/>
            <a:t>Deep focus </a:t>
          </a:r>
          <a:r>
            <a:rPr lang="en-GB" sz="1400" kern="1200" dirty="0"/>
            <a:t>earthquakes occur over 300 km below the surface of the earth. </a:t>
          </a:r>
        </a:p>
      </dsp:txBody>
      <dsp:txXfrm>
        <a:off x="1197694" y="1937630"/>
        <a:ext cx="2176611" cy="1305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324B-D852-46F1-A034-6BC86988F884}">
      <dsp:nvSpPr>
        <dsp:cNvPr id="0" name=""/>
        <dsp:cNvSpPr/>
      </dsp:nvSpPr>
      <dsp:spPr>
        <a:xfrm>
          <a:off x="0" y="703"/>
          <a:ext cx="63738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7D899-5496-4C3A-984D-364697EEFC07}">
      <dsp:nvSpPr>
        <dsp:cNvPr id="0" name=""/>
        <dsp:cNvSpPr/>
      </dsp:nvSpPr>
      <dsp:spPr>
        <a:xfrm>
          <a:off x="0" y="703"/>
          <a:ext cx="6373813" cy="11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GB" sz="3100" kern="1200" dirty="0">
              <a:latin typeface="Sitka Heading"/>
            </a:rPr>
            <a:t>Most recent:</a:t>
          </a:r>
          <a:endParaRPr lang="en-GB" sz="3100" kern="1200" dirty="0"/>
        </a:p>
      </dsp:txBody>
      <dsp:txXfrm>
        <a:off x="0" y="703"/>
        <a:ext cx="6373813" cy="1151608"/>
      </dsp:txXfrm>
    </dsp:sp>
    <dsp:sp modelId="{B1EB0E22-0981-491B-B6CE-15C7D2DAD969}">
      <dsp:nvSpPr>
        <dsp:cNvPr id="0" name=""/>
        <dsp:cNvSpPr/>
      </dsp:nvSpPr>
      <dsp:spPr>
        <a:xfrm>
          <a:off x="0" y="1152311"/>
          <a:ext cx="63738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4F215-B0A5-4E1F-BA77-B91A42F3ADF5}">
      <dsp:nvSpPr>
        <dsp:cNvPr id="0" name=""/>
        <dsp:cNvSpPr/>
      </dsp:nvSpPr>
      <dsp:spPr>
        <a:xfrm>
          <a:off x="0" y="1152311"/>
          <a:ext cx="6373813" cy="11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GB" sz="3100" kern="1200" dirty="0">
              <a:latin typeface="Sitka Heading"/>
            </a:rPr>
            <a:t>-Magnitude </a:t>
          </a:r>
        </a:p>
      </dsp:txBody>
      <dsp:txXfrm>
        <a:off x="0" y="1152311"/>
        <a:ext cx="6373813" cy="1151608"/>
      </dsp:txXfrm>
    </dsp:sp>
    <dsp:sp modelId="{B507F438-BB9E-4DDF-B22E-BFD69B521EB9}">
      <dsp:nvSpPr>
        <dsp:cNvPr id="0" name=""/>
        <dsp:cNvSpPr/>
      </dsp:nvSpPr>
      <dsp:spPr>
        <a:xfrm>
          <a:off x="0" y="2303920"/>
          <a:ext cx="63738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83F68-9902-4957-AC06-D9C97AA1B377}">
      <dsp:nvSpPr>
        <dsp:cNvPr id="0" name=""/>
        <dsp:cNvSpPr/>
      </dsp:nvSpPr>
      <dsp:spPr>
        <a:xfrm>
          <a:off x="0" y="2303920"/>
          <a:ext cx="6373813" cy="11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dirty="0">
              <a:latin typeface="Sitka Heading"/>
            </a:rPr>
            <a:t>-location</a:t>
          </a:r>
        </a:p>
      </dsp:txBody>
      <dsp:txXfrm>
        <a:off x="0" y="2303920"/>
        <a:ext cx="6373813" cy="1151608"/>
      </dsp:txXfrm>
    </dsp:sp>
    <dsp:sp modelId="{F615AEDB-A65F-4CC4-9D61-4257BA8F5288}">
      <dsp:nvSpPr>
        <dsp:cNvPr id="0" name=""/>
        <dsp:cNvSpPr/>
      </dsp:nvSpPr>
      <dsp:spPr>
        <a:xfrm>
          <a:off x="0" y="3455529"/>
          <a:ext cx="63738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8E7A8-17FE-47DB-B1C3-3B5784221573}">
      <dsp:nvSpPr>
        <dsp:cNvPr id="0" name=""/>
        <dsp:cNvSpPr/>
      </dsp:nvSpPr>
      <dsp:spPr>
        <a:xfrm>
          <a:off x="0" y="3455529"/>
          <a:ext cx="6373813" cy="11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GB" sz="3100" kern="1200" dirty="0">
              <a:latin typeface="Sitka Heading"/>
            </a:rPr>
            <a:t>Pacific ring of fire</a:t>
          </a:r>
          <a:endParaRPr lang="en-GB" sz="3100" kern="1200" dirty="0"/>
        </a:p>
      </dsp:txBody>
      <dsp:txXfrm>
        <a:off x="0" y="3455529"/>
        <a:ext cx="6373813" cy="1151608"/>
      </dsp:txXfrm>
    </dsp:sp>
    <dsp:sp modelId="{60D43191-1251-4895-815A-63DE3977A43B}">
      <dsp:nvSpPr>
        <dsp:cNvPr id="0" name=""/>
        <dsp:cNvSpPr/>
      </dsp:nvSpPr>
      <dsp:spPr>
        <a:xfrm>
          <a:off x="0" y="4607138"/>
          <a:ext cx="637381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EE440-C702-45A1-B76A-3205056A34D5}">
      <dsp:nvSpPr>
        <dsp:cNvPr id="0" name=""/>
        <dsp:cNvSpPr/>
      </dsp:nvSpPr>
      <dsp:spPr>
        <a:xfrm>
          <a:off x="0" y="4607138"/>
          <a:ext cx="6373813" cy="1151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GB" sz="3100" kern="1200" dirty="0">
              <a:latin typeface="Sitka Heading"/>
            </a:rPr>
            <a:t> Choose specific location and gather information</a:t>
          </a:r>
          <a:endParaRPr lang="en-GB" sz="3100" kern="1200" dirty="0"/>
        </a:p>
      </dsp:txBody>
      <dsp:txXfrm>
        <a:off x="0" y="4607138"/>
        <a:ext cx="6373813" cy="1151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F94B-72FA-40B5-851F-B01F22BC8665}">
      <dsp:nvSpPr>
        <dsp:cNvPr id="0" name=""/>
        <dsp:cNvSpPr/>
      </dsp:nvSpPr>
      <dsp:spPr>
        <a:xfrm>
          <a:off x="0" y="35516"/>
          <a:ext cx="6373813" cy="895269"/>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hlinkClick xmlns:r="http://schemas.openxmlformats.org/officeDocument/2006/relationships" r:id="rId1"/>
            </a:rPr>
            <a:t>INSN website</a:t>
          </a:r>
          <a:endParaRPr lang="en-US" sz="2200" kern="1200"/>
        </a:p>
      </dsp:txBody>
      <dsp:txXfrm>
        <a:off x="43703" y="79219"/>
        <a:ext cx="6286407" cy="807863"/>
      </dsp:txXfrm>
    </dsp:sp>
    <dsp:sp modelId="{18937266-E494-4B73-BEB0-ACB31433A665}">
      <dsp:nvSpPr>
        <dsp:cNvPr id="0" name=""/>
        <dsp:cNvSpPr/>
      </dsp:nvSpPr>
      <dsp:spPr>
        <a:xfrm>
          <a:off x="0" y="994146"/>
          <a:ext cx="6373813" cy="895269"/>
        </a:xfrm>
        <a:prstGeom prst="roundRect">
          <a:avLst/>
        </a:prstGeom>
        <a:solidFill>
          <a:schemeClr val="accent2">
            <a:shade val="50000"/>
            <a:hueOff val="77154"/>
            <a:satOff val="-15919"/>
            <a:lumOff val="18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Map with earthquake activity since 1980.  </a:t>
          </a:r>
          <a:endParaRPr lang="en-US" sz="2200" kern="1200"/>
        </a:p>
      </dsp:txBody>
      <dsp:txXfrm>
        <a:off x="43703" y="1037849"/>
        <a:ext cx="6286407" cy="807863"/>
      </dsp:txXfrm>
    </dsp:sp>
    <dsp:sp modelId="{D5ECA329-3732-4E2D-AB1B-3D07F8785301}">
      <dsp:nvSpPr>
        <dsp:cNvPr id="0" name=""/>
        <dsp:cNvSpPr/>
      </dsp:nvSpPr>
      <dsp:spPr>
        <a:xfrm>
          <a:off x="0" y="1952775"/>
          <a:ext cx="6373813" cy="895269"/>
        </a:xfrm>
        <a:prstGeom prst="roundRect">
          <a:avLst/>
        </a:prstGeom>
        <a:solidFill>
          <a:schemeClr val="accent2">
            <a:shade val="50000"/>
            <a:hueOff val="154308"/>
            <a:satOff val="-31837"/>
            <a:lumOff val="36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Size of earthquakes/ locations/ fault lines and seismic stations.</a:t>
          </a:r>
          <a:endParaRPr lang="en-US" sz="2200" kern="1200"/>
        </a:p>
      </dsp:txBody>
      <dsp:txXfrm>
        <a:off x="43703" y="1996478"/>
        <a:ext cx="6286407" cy="807863"/>
      </dsp:txXfrm>
    </dsp:sp>
    <dsp:sp modelId="{1492F691-002F-4B0D-8032-6FED96AF6008}">
      <dsp:nvSpPr>
        <dsp:cNvPr id="0" name=""/>
        <dsp:cNvSpPr/>
      </dsp:nvSpPr>
      <dsp:spPr>
        <a:xfrm>
          <a:off x="0" y="2911405"/>
          <a:ext cx="6373813" cy="895269"/>
        </a:xfrm>
        <a:prstGeom prst="roundRect">
          <a:avLst/>
        </a:prstGeom>
        <a:solidFill>
          <a:schemeClr val="accent2">
            <a:shade val="50000"/>
            <a:hueOff val="231463"/>
            <a:satOff val="-47756"/>
            <a:lumOff val="540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Recent seismic events- quarry blasts and earthquakes</a:t>
          </a:r>
          <a:endParaRPr lang="en-US" sz="2200" kern="1200"/>
        </a:p>
      </dsp:txBody>
      <dsp:txXfrm>
        <a:off x="43703" y="2955108"/>
        <a:ext cx="6286407" cy="807863"/>
      </dsp:txXfrm>
    </dsp:sp>
    <dsp:sp modelId="{67E7AB12-F340-4FF3-9EB7-1584717E590B}">
      <dsp:nvSpPr>
        <dsp:cNvPr id="0" name=""/>
        <dsp:cNvSpPr/>
      </dsp:nvSpPr>
      <dsp:spPr>
        <a:xfrm>
          <a:off x="0" y="3870034"/>
          <a:ext cx="6373813" cy="895269"/>
        </a:xfrm>
        <a:prstGeom prst="roundRect">
          <a:avLst/>
        </a:prstGeom>
        <a:solidFill>
          <a:schemeClr val="accent2">
            <a:shade val="50000"/>
            <a:hueOff val="154308"/>
            <a:satOff val="-31837"/>
            <a:lumOff val="36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hlinkClick xmlns:r="http://schemas.openxmlformats.org/officeDocument/2006/relationships" r:id="rId2"/>
            </a:rPr>
            <a:t>Killiney Beach History</a:t>
          </a:r>
          <a:endParaRPr lang="en-US" sz="2200" kern="1200"/>
        </a:p>
      </dsp:txBody>
      <dsp:txXfrm>
        <a:off x="43703" y="3913737"/>
        <a:ext cx="6286407" cy="807863"/>
      </dsp:txXfrm>
    </dsp:sp>
    <dsp:sp modelId="{7D6DE084-355D-4984-A129-E9581ABE7EC0}">
      <dsp:nvSpPr>
        <dsp:cNvPr id="0" name=""/>
        <dsp:cNvSpPr/>
      </dsp:nvSpPr>
      <dsp:spPr>
        <a:xfrm>
          <a:off x="0" y="4828663"/>
          <a:ext cx="6373813" cy="895269"/>
        </a:xfrm>
        <a:prstGeom prst="roundRect">
          <a:avLst/>
        </a:prstGeom>
        <a:solidFill>
          <a:schemeClr val="accent2">
            <a:shade val="50000"/>
            <a:hueOff val="77154"/>
            <a:satOff val="-15919"/>
            <a:lumOff val="18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Robert Mallet Father of Seismology</a:t>
          </a:r>
          <a:endParaRPr lang="en-US" sz="2200" kern="1200"/>
        </a:p>
      </dsp:txBody>
      <dsp:txXfrm>
        <a:off x="43703" y="4872366"/>
        <a:ext cx="6286407" cy="8078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December 8,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6112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December 8,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0037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December 8,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0154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December 8,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4814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December 8,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5077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December 8,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6742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December 8,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4404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December 8,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895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December 8,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9518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December 8,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5623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December 8,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3419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Wednesday, December 8,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12406089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1" r:id="rId6"/>
    <p:sldLayoutId id="2147483687" r:id="rId7"/>
    <p:sldLayoutId id="2147483688" r:id="rId8"/>
    <p:sldLayoutId id="2147483689" r:id="rId9"/>
    <p:sldLayoutId id="2147483690" r:id="rId10"/>
    <p:sldLayoutId id="2147483692"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Topography_of_Ireland.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s://dcenr.maps.arcgis.com/apps/webappviewer/index.html?id=7e8a202301594687ab14629a10b748ef" TargetMode="External"/><Relationship Id="rId2" Type="http://schemas.openxmlformats.org/officeDocument/2006/relationships/hyperlink" Target="https://www.gsi.ie/en-ie/programmes-and-projects/groundwater-and-geothermal-unit/Pages/default.aspx" TargetMode="External"/><Relationship Id="rId1" Type="http://schemas.openxmlformats.org/officeDocument/2006/relationships/slideLayout" Target="../slideLayouts/slideLayout2.xml"/><Relationship Id="rId5" Type="http://schemas.openxmlformats.org/officeDocument/2006/relationships/hyperlink" Target="http://floodinghttps:/www.gsi.ie/en-ie/programmes-and-projects/groundwater-and-geothermal-unit/activities/groundwater-flooding/gwflood-project-2016-2019/Pages/default.aspx" TargetMode="External"/><Relationship Id="rId4" Type="http://schemas.openxmlformats.org/officeDocument/2006/relationships/hyperlink" Target="https://www.floodinfo.ie/map/floodmap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MczJrEIp99g?feature=oembe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xcflQZJ5n88?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ural.maynoothuniversity.ie/8078/1/CC_LAND%20Oct%20Nov%2016%20Interactive.pdf&#8203;" TargetMode="External"/><Relationship Id="rId2" Type="http://schemas.openxmlformats.org/officeDocument/2006/relationships/hyperlink" Target="https://www.irishtimes.com/news/environment/flooding-satellite-photographs-show-extent-of-devastation-1.2463659&#82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bio.libretexts.org/Sandboxes/mhayccdedu/Environmental_Science/04:_Humans_and_the_Environment/4.04:_Environmental_Health/4.4.01:_Types_of_Environmental_Hazards" TargetMode="External"/><Relationship Id="rId7" Type="http://schemas.openxmlformats.org/officeDocument/2006/relationships/hyperlink" Target="http://ocw.mit.edu/courses/earth-atmospheric-and-planetary-sciences/12-103-science-and-policy-of-natural-hazards-spring-201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hyperlink" Target="https://creativecommons.org/licenses/by-sa/3.0/" TargetMode="External"/><Relationship Id="rId5" Type="http://schemas.openxmlformats.org/officeDocument/2006/relationships/hyperlink" Target="http://en.wikipedia.org/wiki/Coastal_hazards" TargetMode="External"/><Relationship Id="rId10" Type="http://schemas.openxmlformats.org/officeDocument/2006/relationships/hyperlink" Target="https://creativecommons.org/licenses/by-nc-sa/3.0/" TargetMode="External"/><Relationship Id="rId4" Type="http://schemas.openxmlformats.org/officeDocument/2006/relationships/image" Target="../media/image3.jpeg"/><Relationship Id="rId9" Type="http://schemas.openxmlformats.org/officeDocument/2006/relationships/hyperlink" Target="https://asiapacificreport.nz/2016/05/06/indonesia-on-fire-cross-boundary-public-health-hazard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ds.iris.edu/seismon/index.phtml"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ris.edu/hq/inclass/lesson/build_your_own_seismograph"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03950" y="549275"/>
            <a:ext cx="5437187" cy="4265818"/>
          </a:xfrm>
        </p:spPr>
        <p:txBody>
          <a:bodyPr anchor="b">
            <a:normAutofit/>
          </a:bodyPr>
          <a:lstStyle/>
          <a:p>
            <a:pPr>
              <a:lnSpc>
                <a:spcPct val="90000"/>
              </a:lnSpc>
            </a:pPr>
            <a:r>
              <a:rPr lang="en-US" sz="5400">
                <a:cs typeface="Calibri Light"/>
              </a:rPr>
              <a:t>Irish geohazards and how we monitor and mitigate them </a:t>
            </a:r>
          </a:p>
        </p:txBody>
      </p:sp>
      <p:sp>
        <p:nvSpPr>
          <p:cNvPr id="3" name="Subtitle 2"/>
          <p:cNvSpPr>
            <a:spLocks noGrp="1"/>
          </p:cNvSpPr>
          <p:nvPr>
            <p:ph type="subTitle" idx="1"/>
          </p:nvPr>
        </p:nvSpPr>
        <p:spPr>
          <a:xfrm>
            <a:off x="6203950" y="5097610"/>
            <a:ext cx="5437187" cy="995216"/>
          </a:xfrm>
        </p:spPr>
        <p:txBody>
          <a:bodyPr vert="horz" wrap="square" lIns="0" tIns="0" rIns="0" bIns="0" rtlCol="0" anchor="t">
            <a:normAutofit/>
          </a:bodyPr>
          <a:lstStyle/>
          <a:p>
            <a:endParaRPr lang="en-US" dirty="0">
              <a:solidFill>
                <a:schemeClr val="tx1">
                  <a:alpha val="60000"/>
                </a:schemeClr>
              </a:solidFill>
              <a:ea typeface="Source Sans Pro"/>
            </a:endParaRPr>
          </a:p>
        </p:txBody>
      </p:sp>
      <p:pic>
        <p:nvPicPr>
          <p:cNvPr id="7" name="Picture 7">
            <a:extLst>
              <a:ext uri="{FF2B5EF4-FFF2-40B4-BE49-F238E27FC236}">
                <a16:creationId xmlns:a16="http://schemas.microsoft.com/office/drawing/2014/main" id="{538F838B-B76A-47E4-950A-72A791F75AF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6366" y="549275"/>
            <a:ext cx="4551219" cy="5761037"/>
          </a:xfrm>
          <a:custGeom>
            <a:avLst/>
            <a:gdLst/>
            <a:ahLst/>
            <a:cxnLst/>
            <a:rect l="l" t="t" r="r" b="b"/>
            <a:pathLst>
              <a:path w="5102225" h="5761037">
                <a:moveTo>
                  <a:pt x="0" y="0"/>
                </a:moveTo>
                <a:lnTo>
                  <a:pt x="5102225" y="0"/>
                </a:lnTo>
                <a:lnTo>
                  <a:pt x="5102225" y="5761037"/>
                </a:lnTo>
                <a:lnTo>
                  <a:pt x="0" y="5761037"/>
                </a:lnTo>
                <a:close/>
              </a:path>
            </a:pathLst>
          </a:custGeom>
        </p:spPr>
      </p:pic>
      <p:sp>
        <p:nvSpPr>
          <p:cNvPr id="8" name="TextBox 7">
            <a:extLst>
              <a:ext uri="{FF2B5EF4-FFF2-40B4-BE49-F238E27FC236}">
                <a16:creationId xmlns:a16="http://schemas.microsoft.com/office/drawing/2014/main" id="{10430FE7-F7EB-4833-BDA2-D4BF9A8EFF3A}"/>
              </a:ext>
            </a:extLst>
          </p:cNvPr>
          <p:cNvSpPr txBox="1"/>
          <p:nvPr/>
        </p:nvSpPr>
        <p:spPr>
          <a:xfrm>
            <a:off x="9822442" y="6657945"/>
            <a:ext cx="236955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A76D7-5693-4C77-8C13-13A42E5192EF}"/>
              </a:ext>
            </a:extLst>
          </p:cNvPr>
          <p:cNvSpPr>
            <a:spLocks noGrp="1"/>
          </p:cNvSpPr>
          <p:nvPr>
            <p:ph type="title"/>
          </p:nvPr>
        </p:nvSpPr>
        <p:spPr>
          <a:xfrm>
            <a:off x="550863" y="549275"/>
            <a:ext cx="5437185" cy="1426356"/>
          </a:xfrm>
        </p:spPr>
        <p:txBody>
          <a:bodyPr wrap="square" anchor="b">
            <a:normAutofit/>
          </a:bodyPr>
          <a:lstStyle/>
          <a:p>
            <a:r>
              <a:rPr lang="en-GB"/>
              <a:t>Seismic Waves</a:t>
            </a:r>
          </a:p>
        </p:txBody>
      </p:sp>
      <p:sp>
        <p:nvSpPr>
          <p:cNvPr id="3" name="Content Placeholder 2">
            <a:extLst>
              <a:ext uri="{FF2B5EF4-FFF2-40B4-BE49-F238E27FC236}">
                <a16:creationId xmlns:a16="http://schemas.microsoft.com/office/drawing/2014/main" id="{735C9997-5A0D-4122-9E05-65721327AB7C}"/>
              </a:ext>
            </a:extLst>
          </p:cNvPr>
          <p:cNvSpPr>
            <a:spLocks noGrp="1"/>
          </p:cNvSpPr>
          <p:nvPr>
            <p:ph idx="1"/>
          </p:nvPr>
        </p:nvSpPr>
        <p:spPr>
          <a:xfrm>
            <a:off x="550863" y="2105807"/>
            <a:ext cx="5449093" cy="3987018"/>
          </a:xfrm>
        </p:spPr>
        <p:txBody>
          <a:bodyPr vert="horz" lIns="0" tIns="0" rIns="0" bIns="0" rtlCol="0" anchor="t">
            <a:normAutofit/>
          </a:bodyPr>
          <a:lstStyle/>
          <a:p>
            <a:pPr>
              <a:lnSpc>
                <a:spcPct val="100000"/>
              </a:lnSpc>
            </a:pPr>
            <a:r>
              <a:rPr lang="en-GB" sz="1400" dirty="0">
                <a:ea typeface="+mn-lt"/>
                <a:cs typeface="+mn-lt"/>
              </a:rPr>
              <a:t>There are two categories of seismic wave:</a:t>
            </a:r>
            <a:endParaRPr lang="en-GB" sz="1400">
              <a:solidFill>
                <a:srgbClr val="FFFFFF">
                  <a:alpha val="60000"/>
                </a:srgbClr>
              </a:solidFill>
              <a:ea typeface="Source Sans Pro"/>
            </a:endParaRPr>
          </a:p>
          <a:p>
            <a:pPr>
              <a:lnSpc>
                <a:spcPct val="100000"/>
              </a:lnSpc>
            </a:pPr>
            <a:r>
              <a:rPr lang="en-GB" sz="1400" dirty="0">
                <a:ea typeface="+mn-lt"/>
                <a:cs typeface="+mn-lt"/>
              </a:rPr>
              <a:t>1.</a:t>
            </a:r>
            <a:r>
              <a:rPr lang="en-GB" sz="1400" b="1" dirty="0">
                <a:ea typeface="+mn-lt"/>
                <a:cs typeface="+mn-lt"/>
              </a:rPr>
              <a:t>Body waves: </a:t>
            </a:r>
            <a:r>
              <a:rPr lang="en-GB" sz="1400" dirty="0">
                <a:ea typeface="+mn-lt"/>
                <a:cs typeface="+mn-lt"/>
              </a:rPr>
              <a:t>Two types of body wave travel through the earth’s inner layers, arriving at different times.</a:t>
            </a:r>
            <a:endParaRPr lang="en-GB" sz="1400">
              <a:solidFill>
                <a:srgbClr val="FFFFFF">
                  <a:alpha val="60000"/>
                </a:srgbClr>
              </a:solidFill>
              <a:ea typeface="Source Sans Pro"/>
            </a:endParaRPr>
          </a:p>
          <a:p>
            <a:pPr>
              <a:lnSpc>
                <a:spcPct val="100000"/>
              </a:lnSpc>
            </a:pPr>
            <a:r>
              <a:rPr lang="en-GB" sz="1400" dirty="0">
                <a:ea typeface="+mn-lt"/>
                <a:cs typeface="+mn-lt"/>
              </a:rPr>
              <a:t>a. </a:t>
            </a:r>
            <a:r>
              <a:rPr lang="en-GB" sz="1400" b="1" dirty="0">
                <a:ea typeface="+mn-lt"/>
                <a:cs typeface="+mn-lt"/>
              </a:rPr>
              <a:t>Primary waves (P-waves) </a:t>
            </a:r>
            <a:r>
              <a:rPr lang="en-GB" sz="1400" dirty="0">
                <a:ea typeface="+mn-lt"/>
                <a:cs typeface="+mn-lt"/>
              </a:rPr>
              <a:t>are the first wave of an earthquake to arrive. These are the fastest travelling seismic waves and they move through solid rock, liquids and gases.</a:t>
            </a:r>
            <a:endParaRPr lang="en-GB" sz="1400">
              <a:solidFill>
                <a:srgbClr val="FFFFFF">
                  <a:alpha val="60000"/>
                </a:srgbClr>
              </a:solidFill>
              <a:ea typeface="Source Sans Pro"/>
            </a:endParaRPr>
          </a:p>
          <a:p>
            <a:pPr>
              <a:lnSpc>
                <a:spcPct val="100000"/>
              </a:lnSpc>
            </a:pPr>
            <a:r>
              <a:rPr lang="en-GB" sz="1400" dirty="0">
                <a:ea typeface="+mn-lt"/>
                <a:cs typeface="+mn-lt"/>
              </a:rPr>
              <a:t>b. </a:t>
            </a:r>
            <a:r>
              <a:rPr lang="en-GB" sz="1400" b="1" dirty="0">
                <a:ea typeface="+mn-lt"/>
                <a:cs typeface="+mn-lt"/>
              </a:rPr>
              <a:t>Secondary waves (S-waves) </a:t>
            </a:r>
            <a:r>
              <a:rPr lang="en-GB" sz="1400" dirty="0">
                <a:ea typeface="+mn-lt"/>
                <a:cs typeface="+mn-lt"/>
              </a:rPr>
              <a:t>are the second wave of an earthquake. Travelling at medium speeds, they can only move through solid rock. Secondary waves cause the ground to move perpendicular to the direction the wave itself travels. </a:t>
            </a:r>
            <a:endParaRPr lang="en-GB" sz="1400">
              <a:solidFill>
                <a:srgbClr val="FFFFFF">
                  <a:alpha val="60000"/>
                </a:srgbClr>
              </a:solidFill>
              <a:ea typeface="Source Sans Pro"/>
            </a:endParaRPr>
          </a:p>
          <a:p>
            <a:pPr>
              <a:lnSpc>
                <a:spcPct val="100000"/>
              </a:lnSpc>
            </a:pPr>
            <a:r>
              <a:rPr lang="en-GB" sz="1400" b="1" dirty="0">
                <a:ea typeface="+mn-lt"/>
                <a:cs typeface="+mn-lt"/>
              </a:rPr>
              <a:t>2. Surface waves </a:t>
            </a:r>
            <a:r>
              <a:rPr lang="en-GB" sz="1400" dirty="0">
                <a:ea typeface="+mn-lt"/>
                <a:cs typeface="+mn-lt"/>
              </a:rPr>
              <a:t>are the last to arrive and travel at the slowest speed. Moving along the surface of the earth like ripples on water, they’re responsible for most of the damage caused by earthquakes. </a:t>
            </a:r>
            <a:endParaRPr lang="en-GB" sz="1400" dirty="0"/>
          </a:p>
          <a:p>
            <a:pPr>
              <a:lnSpc>
                <a:spcPct val="100000"/>
              </a:lnSpc>
            </a:pPr>
            <a:endParaRPr lang="en-GB" sz="1100">
              <a:ea typeface="Source Sans Pro"/>
            </a:endParaRPr>
          </a:p>
        </p:txBody>
      </p:sp>
      <p:pic>
        <p:nvPicPr>
          <p:cNvPr id="4" name="Picture 4" descr="Timeline&#10;&#10;Description automatically generated">
            <a:extLst>
              <a:ext uri="{FF2B5EF4-FFF2-40B4-BE49-F238E27FC236}">
                <a16:creationId xmlns:a16="http://schemas.microsoft.com/office/drawing/2014/main" id="{13E73DE2-CB80-4CC1-9645-53CBCDB3A187}"/>
              </a:ext>
            </a:extLst>
          </p:cNvPr>
          <p:cNvPicPr>
            <a:picLocks noChangeAspect="1"/>
          </p:cNvPicPr>
          <p:nvPr/>
        </p:nvPicPr>
        <p:blipFill>
          <a:blip r:embed="rId2"/>
          <a:stretch>
            <a:fillRect/>
          </a:stretch>
        </p:blipFill>
        <p:spPr>
          <a:xfrm>
            <a:off x="6424612" y="2171571"/>
            <a:ext cx="4713922" cy="1944492"/>
          </a:xfrm>
          <a:custGeom>
            <a:avLst/>
            <a:gdLst/>
            <a:ahLst/>
            <a:cxnLst/>
            <a:rect l="l" t="t" r="r" b="b"/>
            <a:pathLst>
              <a:path w="4713922" h="5759450">
                <a:moveTo>
                  <a:pt x="0" y="0"/>
                </a:moveTo>
                <a:lnTo>
                  <a:pt x="4713922" y="0"/>
                </a:lnTo>
                <a:lnTo>
                  <a:pt x="4713922" y="5759450"/>
                </a:lnTo>
                <a:lnTo>
                  <a:pt x="0" y="5759450"/>
                </a:lnTo>
                <a:close/>
              </a:path>
            </a:pathLst>
          </a:custGeom>
        </p:spPr>
      </p:pic>
      <p:sp>
        <p:nvSpPr>
          <p:cNvPr id="5" name="TextBox 4">
            <a:extLst>
              <a:ext uri="{FF2B5EF4-FFF2-40B4-BE49-F238E27FC236}">
                <a16:creationId xmlns:a16="http://schemas.microsoft.com/office/drawing/2014/main" id="{D1929AE4-1132-4995-9E27-B276294506A6}"/>
              </a:ext>
            </a:extLst>
          </p:cNvPr>
          <p:cNvSpPr txBox="1"/>
          <p:nvPr/>
        </p:nvSpPr>
        <p:spPr>
          <a:xfrm>
            <a:off x="6868092" y="5000322"/>
            <a:ext cx="38196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Source Sans Pro"/>
                <a:hlinkClick r:id="rId3"/>
              </a:rPr>
              <a:t>P and S waves animation</a:t>
            </a:r>
            <a:endParaRPr lang="en-GB" dirty="0">
              <a:ea typeface="Source Sans Pro"/>
            </a:endParaRPr>
          </a:p>
        </p:txBody>
      </p:sp>
    </p:spTree>
    <p:extLst>
      <p:ext uri="{BB962C8B-B14F-4D97-AF65-F5344CB8AC3E}">
        <p14:creationId xmlns:p14="http://schemas.microsoft.com/office/powerpoint/2010/main" val="464692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1312F7-BC3F-4340-A6C8-042EA9BA1EA6}"/>
              </a:ext>
            </a:extLst>
          </p:cNvPr>
          <p:cNvSpPr>
            <a:spLocks noGrp="1"/>
          </p:cNvSpPr>
          <p:nvPr>
            <p:ph type="title"/>
          </p:nvPr>
        </p:nvSpPr>
        <p:spPr>
          <a:xfrm>
            <a:off x="550863" y="549275"/>
            <a:ext cx="5437185" cy="1042332"/>
          </a:xfrm>
        </p:spPr>
        <p:txBody>
          <a:bodyPr wrap="square" anchor="b">
            <a:normAutofit/>
          </a:bodyPr>
          <a:lstStyle/>
          <a:p>
            <a:r>
              <a:rPr lang="en-GB"/>
              <a:t>The Richter Scale</a:t>
            </a:r>
          </a:p>
        </p:txBody>
      </p:sp>
      <p:sp>
        <p:nvSpPr>
          <p:cNvPr id="3" name="Content Placeholder 2">
            <a:extLst>
              <a:ext uri="{FF2B5EF4-FFF2-40B4-BE49-F238E27FC236}">
                <a16:creationId xmlns:a16="http://schemas.microsoft.com/office/drawing/2014/main" id="{83CF7B16-0CB7-4410-A987-DBA21D5E448A}"/>
              </a:ext>
            </a:extLst>
          </p:cNvPr>
          <p:cNvSpPr>
            <a:spLocks noGrp="1"/>
          </p:cNvSpPr>
          <p:nvPr>
            <p:ph idx="1"/>
          </p:nvPr>
        </p:nvSpPr>
        <p:spPr>
          <a:xfrm>
            <a:off x="550863" y="1842735"/>
            <a:ext cx="11013091" cy="2677710"/>
          </a:xfrm>
        </p:spPr>
        <p:txBody>
          <a:bodyPr vert="horz" lIns="0" tIns="0" rIns="0" bIns="0" rtlCol="0" anchor="t">
            <a:normAutofit/>
          </a:bodyPr>
          <a:lstStyle/>
          <a:p>
            <a:pPr>
              <a:lnSpc>
                <a:spcPct val="100000"/>
              </a:lnSpc>
            </a:pPr>
            <a:r>
              <a:rPr lang="en-GB" sz="1600" dirty="0">
                <a:ea typeface="+mn-lt"/>
                <a:cs typeface="+mn-lt"/>
              </a:rPr>
              <a:t>Developed by Charles Richter in 1935, it allows </a:t>
            </a:r>
            <a:r>
              <a:rPr lang="en-GB" sz="1600" b="1" dirty="0">
                <a:ea typeface="+mn-lt"/>
                <a:cs typeface="+mn-lt"/>
              </a:rPr>
              <a:t>seismologists </a:t>
            </a:r>
            <a:r>
              <a:rPr lang="en-GB" sz="1600" dirty="0">
                <a:ea typeface="+mn-lt"/>
                <a:cs typeface="+mn-lt"/>
              </a:rPr>
              <a:t>to accurately record the </a:t>
            </a:r>
            <a:r>
              <a:rPr lang="en-GB" sz="1600" b="1" dirty="0">
                <a:ea typeface="+mn-lt"/>
                <a:cs typeface="+mn-lt"/>
              </a:rPr>
              <a:t>magnitude </a:t>
            </a:r>
            <a:r>
              <a:rPr lang="en-GB" sz="1600" dirty="0">
                <a:ea typeface="+mn-lt"/>
                <a:cs typeface="+mn-lt"/>
              </a:rPr>
              <a:t>of seismic activity. </a:t>
            </a:r>
            <a:endParaRPr lang="en-GB" sz="1600" dirty="0">
              <a:solidFill>
                <a:srgbClr val="FFFFFF">
                  <a:alpha val="60000"/>
                </a:srgbClr>
              </a:solidFill>
              <a:ea typeface="+mn-lt"/>
              <a:cs typeface="+mn-lt"/>
            </a:endParaRPr>
          </a:p>
          <a:p>
            <a:pPr>
              <a:lnSpc>
                <a:spcPct val="100000"/>
              </a:lnSpc>
            </a:pPr>
            <a:r>
              <a:rPr lang="en-GB" sz="1600" dirty="0">
                <a:ea typeface="+mn-lt"/>
                <a:cs typeface="+mn-lt"/>
              </a:rPr>
              <a:t>The </a:t>
            </a:r>
            <a:r>
              <a:rPr lang="en-GB" sz="1600" b="1" dirty="0">
                <a:ea typeface="+mn-lt"/>
                <a:cs typeface="+mn-lt"/>
              </a:rPr>
              <a:t>Richter scale</a:t>
            </a:r>
            <a:r>
              <a:rPr lang="en-GB" sz="1600" dirty="0">
                <a:ea typeface="+mn-lt"/>
                <a:cs typeface="+mn-lt"/>
              </a:rPr>
              <a:t>:</a:t>
            </a:r>
            <a:endParaRPr lang="en-GB" sz="1600">
              <a:solidFill>
                <a:srgbClr val="FFFFFF">
                  <a:alpha val="60000"/>
                </a:srgbClr>
              </a:solidFill>
              <a:ea typeface="+mn-lt"/>
              <a:cs typeface="+mn-lt"/>
            </a:endParaRPr>
          </a:p>
          <a:p>
            <a:pPr>
              <a:lnSpc>
                <a:spcPct val="100000"/>
              </a:lnSpc>
            </a:pPr>
            <a:r>
              <a:rPr lang="en-GB" sz="1600" dirty="0">
                <a:ea typeface="+mn-lt"/>
                <a:cs typeface="+mn-lt"/>
              </a:rPr>
              <a:t>•Uses </a:t>
            </a:r>
            <a:r>
              <a:rPr lang="en-GB" sz="1600" b="1" dirty="0">
                <a:ea typeface="+mn-lt"/>
                <a:cs typeface="+mn-lt"/>
              </a:rPr>
              <a:t>seismograph readings </a:t>
            </a:r>
            <a:r>
              <a:rPr lang="en-GB" sz="1600" dirty="0">
                <a:ea typeface="+mn-lt"/>
                <a:cs typeface="+mn-lt"/>
              </a:rPr>
              <a:t>to calculate one internationally-accepted magnitude for each earthquake;</a:t>
            </a:r>
            <a:endParaRPr lang="en-GB" sz="1600">
              <a:solidFill>
                <a:srgbClr val="FFFFFF">
                  <a:alpha val="60000"/>
                </a:srgbClr>
              </a:solidFill>
              <a:ea typeface="+mn-lt"/>
              <a:cs typeface="+mn-lt"/>
            </a:endParaRPr>
          </a:p>
          <a:p>
            <a:pPr>
              <a:lnSpc>
                <a:spcPct val="100000"/>
              </a:lnSpc>
            </a:pPr>
            <a:r>
              <a:rPr lang="en-GB" sz="1600" dirty="0">
                <a:ea typeface="+mn-lt"/>
                <a:cs typeface="+mn-lt"/>
              </a:rPr>
              <a:t>•is an </a:t>
            </a:r>
            <a:r>
              <a:rPr lang="en-GB" sz="1600" b="1" dirty="0">
                <a:ea typeface="+mn-lt"/>
                <a:cs typeface="+mn-lt"/>
              </a:rPr>
              <a:t>open-ended scale </a:t>
            </a:r>
            <a:r>
              <a:rPr lang="en-GB" sz="1600" dirty="0">
                <a:ea typeface="+mn-lt"/>
                <a:cs typeface="+mn-lt"/>
              </a:rPr>
              <a:t>– the highest earthquake magnitude recorded is the highest number on the scale;</a:t>
            </a:r>
            <a:endParaRPr lang="en-GB" sz="1600">
              <a:solidFill>
                <a:srgbClr val="FFFFFF">
                  <a:alpha val="60000"/>
                </a:srgbClr>
              </a:solidFill>
              <a:ea typeface="+mn-lt"/>
              <a:cs typeface="+mn-lt"/>
            </a:endParaRPr>
          </a:p>
          <a:p>
            <a:pPr>
              <a:lnSpc>
                <a:spcPct val="100000"/>
              </a:lnSpc>
            </a:pPr>
            <a:r>
              <a:rPr lang="en-GB" sz="1600" dirty="0">
                <a:ea typeface="+mn-lt"/>
                <a:cs typeface="+mn-lt"/>
              </a:rPr>
              <a:t>•is a </a:t>
            </a:r>
            <a:r>
              <a:rPr lang="en-GB" sz="1600" b="1" dirty="0">
                <a:ea typeface="+mn-lt"/>
                <a:cs typeface="+mn-lt"/>
              </a:rPr>
              <a:t>logarithmic scale </a:t>
            </a:r>
            <a:r>
              <a:rPr lang="en-GB" sz="1600" dirty="0">
                <a:ea typeface="+mn-lt"/>
                <a:cs typeface="+mn-lt"/>
              </a:rPr>
              <a:t>– each full number on the scale represents ground movements 10 times greater than the number before it – magnitude 7 earthquakes are 10 times stronger than magnitude 6 earthquakes, etc.</a:t>
            </a:r>
            <a:endParaRPr lang="en-GB" sz="1600">
              <a:solidFill>
                <a:srgbClr val="FFFFFF">
                  <a:alpha val="60000"/>
                </a:srgbClr>
              </a:solidFill>
              <a:ea typeface="+mn-lt"/>
              <a:cs typeface="+mn-lt"/>
            </a:endParaRPr>
          </a:p>
          <a:p>
            <a:pPr>
              <a:lnSpc>
                <a:spcPct val="100000"/>
              </a:lnSpc>
            </a:pPr>
            <a:endParaRPr lang="en-GB" sz="1400">
              <a:ea typeface="Source Sans Pro"/>
            </a:endParaRPr>
          </a:p>
          <a:p>
            <a:pPr>
              <a:lnSpc>
                <a:spcPct val="100000"/>
              </a:lnSpc>
            </a:pPr>
            <a:endParaRPr lang="en-GB" sz="1400">
              <a:ea typeface="Source Sans Pro"/>
            </a:endParaRPr>
          </a:p>
        </p:txBody>
      </p:sp>
      <p:pic>
        <p:nvPicPr>
          <p:cNvPr id="4" name="Picture 4" descr="Table&#10;&#10;Description automatically generated">
            <a:extLst>
              <a:ext uri="{FF2B5EF4-FFF2-40B4-BE49-F238E27FC236}">
                <a16:creationId xmlns:a16="http://schemas.microsoft.com/office/drawing/2014/main" id="{802B2813-B6F3-407B-825C-60687FF56F96}"/>
              </a:ext>
            </a:extLst>
          </p:cNvPr>
          <p:cNvPicPr>
            <a:picLocks noChangeAspect="1"/>
          </p:cNvPicPr>
          <p:nvPr/>
        </p:nvPicPr>
        <p:blipFill>
          <a:blip r:embed="rId2"/>
          <a:stretch>
            <a:fillRect/>
          </a:stretch>
        </p:blipFill>
        <p:spPr>
          <a:xfrm>
            <a:off x="211819" y="4469209"/>
            <a:ext cx="7665159" cy="2225487"/>
          </a:xfrm>
          <a:custGeom>
            <a:avLst/>
            <a:gdLst/>
            <a:ahLst/>
            <a:cxnLst/>
            <a:rect l="l" t="t" r="r" b="b"/>
            <a:pathLst>
              <a:path w="4713922" h="5759450">
                <a:moveTo>
                  <a:pt x="0" y="0"/>
                </a:moveTo>
                <a:lnTo>
                  <a:pt x="4713922" y="0"/>
                </a:lnTo>
                <a:lnTo>
                  <a:pt x="4713922" y="5759450"/>
                </a:lnTo>
                <a:lnTo>
                  <a:pt x="0" y="5759450"/>
                </a:lnTo>
                <a:close/>
              </a:path>
            </a:pathLst>
          </a:custGeom>
        </p:spPr>
      </p:pic>
      <p:sp>
        <p:nvSpPr>
          <p:cNvPr id="5" name="TextBox 4">
            <a:extLst>
              <a:ext uri="{FF2B5EF4-FFF2-40B4-BE49-F238E27FC236}">
                <a16:creationId xmlns:a16="http://schemas.microsoft.com/office/drawing/2014/main" id="{54E63CFF-4A4B-4405-A0F1-8755012A6930}"/>
              </a:ext>
            </a:extLst>
          </p:cNvPr>
          <p:cNvSpPr txBox="1"/>
          <p:nvPr/>
        </p:nvSpPr>
        <p:spPr>
          <a:xfrm>
            <a:off x="8159449" y="4760686"/>
            <a:ext cx="27915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2"/>
                </a:solidFill>
                <a:ea typeface="Source Sans Pro"/>
              </a:rPr>
              <a:t>Draw a suitable graph to represent this data</a:t>
            </a:r>
          </a:p>
        </p:txBody>
      </p:sp>
    </p:spTree>
    <p:extLst>
      <p:ext uri="{BB962C8B-B14F-4D97-AF65-F5344CB8AC3E}">
        <p14:creationId xmlns:p14="http://schemas.microsoft.com/office/powerpoint/2010/main" val="267096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CCEE-3856-4DE5-B340-A79C8311191F}"/>
              </a:ext>
            </a:extLst>
          </p:cNvPr>
          <p:cNvSpPr>
            <a:spLocks noGrp="1"/>
          </p:cNvSpPr>
          <p:nvPr>
            <p:ph type="title"/>
          </p:nvPr>
        </p:nvSpPr>
        <p:spPr/>
        <p:txBody>
          <a:bodyPr>
            <a:normAutofit fontScale="90000"/>
          </a:bodyPr>
          <a:lstStyle/>
          <a:p>
            <a:r>
              <a:rPr lang="en-GB"/>
              <a:t>Irish Geohazards and the GSI</a:t>
            </a:r>
            <a:br>
              <a:rPr lang="en-GB"/>
            </a:br>
            <a:endParaRPr lang="en-GB"/>
          </a:p>
        </p:txBody>
      </p:sp>
      <p:sp>
        <p:nvSpPr>
          <p:cNvPr id="3" name="Content Placeholder 2">
            <a:extLst>
              <a:ext uri="{FF2B5EF4-FFF2-40B4-BE49-F238E27FC236}">
                <a16:creationId xmlns:a16="http://schemas.microsoft.com/office/drawing/2014/main" id="{80458FD2-F897-4EB6-A763-C50626F49116}"/>
              </a:ext>
            </a:extLst>
          </p:cNvPr>
          <p:cNvSpPr>
            <a:spLocks noGrp="1"/>
          </p:cNvSpPr>
          <p:nvPr>
            <p:ph idx="1"/>
          </p:nvPr>
        </p:nvSpPr>
        <p:spPr>
          <a:xfrm>
            <a:off x="550863" y="1494075"/>
            <a:ext cx="11090274" cy="4598749"/>
          </a:xfrm>
        </p:spPr>
        <p:txBody>
          <a:bodyPr vert="horz" wrap="square" lIns="0" tIns="0" rIns="0" bIns="0" rtlCol="0" anchor="t">
            <a:normAutofit/>
          </a:bodyPr>
          <a:lstStyle/>
          <a:p>
            <a:r>
              <a:rPr lang="en-GB" dirty="0">
                <a:ea typeface="+mn-lt"/>
                <a:cs typeface="+mn-lt"/>
              </a:rPr>
              <a:t>The Geohazards programme supports the GSI's –Geological Survey of Irelands  research roadmap by carrying out research in areas related to Irish Geohazards (landslides, tsunami, earthquakes). The programme links with several national and international research groups, agencies and organisations. </a:t>
            </a:r>
            <a:endParaRPr lang="en-GB">
              <a:ea typeface="+mn-lt"/>
              <a:cs typeface="+mn-lt"/>
            </a:endParaRPr>
          </a:p>
          <a:p>
            <a:r>
              <a:rPr lang="en-GB" dirty="0">
                <a:ea typeface="+mn-lt"/>
                <a:cs typeface="+mn-lt"/>
              </a:rPr>
              <a:t>12 projects related to Geohazards were funded through the GSI Short Calls Programme. Topics covered included landslides, seismicity, coastal erosion, sinkholes development, engineering properties of interglacial deposits, radon, and ancient flood plains.</a:t>
            </a:r>
          </a:p>
          <a:p>
            <a:r>
              <a:rPr lang="en-GB" sz="2400" b="1" dirty="0">
                <a:solidFill>
                  <a:schemeClr val="tx1"/>
                </a:solidFill>
                <a:ea typeface="Source Sans Pro"/>
              </a:rPr>
              <a:t>Our Focus = Earthquakes and seismic activity in Ireland and groundwater and flooding.</a:t>
            </a:r>
          </a:p>
        </p:txBody>
      </p:sp>
      <p:pic>
        <p:nvPicPr>
          <p:cNvPr id="4" name="Graphic 4" descr="Wave with solid fill">
            <a:extLst>
              <a:ext uri="{FF2B5EF4-FFF2-40B4-BE49-F238E27FC236}">
                <a16:creationId xmlns:a16="http://schemas.microsoft.com/office/drawing/2014/main" id="{B6F909E7-2F72-417C-A48E-1EBB192EB5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6831" y="4781551"/>
            <a:ext cx="1509712" cy="1533524"/>
          </a:xfrm>
          <a:prstGeom prst="rect">
            <a:avLst/>
          </a:prstGeom>
        </p:spPr>
      </p:pic>
    </p:spTree>
    <p:extLst>
      <p:ext uri="{BB962C8B-B14F-4D97-AF65-F5344CB8AC3E}">
        <p14:creationId xmlns:p14="http://schemas.microsoft.com/office/powerpoint/2010/main" val="668889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98A8A-5892-4BD2-B494-D569688C7750}"/>
              </a:ext>
            </a:extLst>
          </p:cNvPr>
          <p:cNvSpPr>
            <a:spLocks noGrp="1"/>
          </p:cNvSpPr>
          <p:nvPr>
            <p:ph type="title"/>
          </p:nvPr>
        </p:nvSpPr>
        <p:spPr>
          <a:xfrm>
            <a:off x="550863" y="549275"/>
            <a:ext cx="3565525" cy="5543549"/>
          </a:xfrm>
        </p:spPr>
        <p:txBody>
          <a:bodyPr wrap="square" anchor="ctr">
            <a:normAutofit/>
          </a:bodyPr>
          <a:lstStyle/>
          <a:p>
            <a:r>
              <a:rPr lang="en-GB"/>
              <a:t>Irish Earthquakes!</a:t>
            </a:r>
          </a:p>
        </p:txBody>
      </p:sp>
      <p:sp>
        <p:nvSpPr>
          <p:cNvPr id="18" name="Rectangle 17">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8061566-A54D-4525-B90B-1CE2D9F1FB04}"/>
              </a:ext>
            </a:extLst>
          </p:cNvPr>
          <p:cNvGraphicFramePr>
            <a:graphicFrameLocks noGrp="1"/>
          </p:cNvGraphicFramePr>
          <p:nvPr>
            <p:ph idx="1"/>
            <p:extLst>
              <p:ext uri="{D42A27DB-BD31-4B8C-83A1-F6EECF244321}">
                <p14:modId xmlns:p14="http://schemas.microsoft.com/office/powerpoint/2010/main" val="2839676960"/>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91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0BA1-03D3-4AC5-BFF2-1A75DBE4ED70}"/>
              </a:ext>
            </a:extLst>
          </p:cNvPr>
          <p:cNvSpPr>
            <a:spLocks noGrp="1"/>
          </p:cNvSpPr>
          <p:nvPr>
            <p:ph type="title"/>
          </p:nvPr>
        </p:nvSpPr>
        <p:spPr/>
        <p:txBody>
          <a:bodyPr/>
          <a:lstStyle/>
          <a:p>
            <a:r>
              <a:rPr lang="en-GB"/>
              <a:t>Groundwater and Flooding</a:t>
            </a:r>
          </a:p>
        </p:txBody>
      </p:sp>
      <p:sp>
        <p:nvSpPr>
          <p:cNvPr id="3" name="Content Placeholder 2">
            <a:extLst>
              <a:ext uri="{FF2B5EF4-FFF2-40B4-BE49-F238E27FC236}">
                <a16:creationId xmlns:a16="http://schemas.microsoft.com/office/drawing/2014/main" id="{371FA3BB-8FC6-4421-8663-C357FF959534}"/>
              </a:ext>
            </a:extLst>
          </p:cNvPr>
          <p:cNvSpPr>
            <a:spLocks noGrp="1"/>
          </p:cNvSpPr>
          <p:nvPr>
            <p:ph idx="1"/>
          </p:nvPr>
        </p:nvSpPr>
        <p:spPr/>
        <p:txBody>
          <a:bodyPr vert="horz" wrap="square" lIns="0" tIns="0" rIns="0" bIns="0" rtlCol="0" anchor="t">
            <a:normAutofit/>
          </a:bodyPr>
          <a:lstStyle/>
          <a:p>
            <a:r>
              <a:rPr lang="en-GB" dirty="0">
                <a:solidFill>
                  <a:srgbClr val="FFFFFF">
                    <a:alpha val="60000"/>
                  </a:srgbClr>
                </a:solidFill>
                <a:ea typeface="Source Sans Pro"/>
              </a:rPr>
              <a:t>Seismometers monitor groundwater before it gets to the surface</a:t>
            </a:r>
          </a:p>
          <a:p>
            <a:r>
              <a:rPr lang="en-GB" dirty="0">
                <a:solidFill>
                  <a:srgbClr val="FFFFFF">
                    <a:alpha val="60000"/>
                  </a:srgbClr>
                </a:solidFill>
                <a:ea typeface="Source Sans Pro"/>
              </a:rPr>
              <a:t>Radar and satellites monitor surface flooding</a:t>
            </a:r>
            <a:endParaRPr lang="en-GB" dirty="0">
              <a:solidFill>
                <a:srgbClr val="FFFFFF">
                  <a:alpha val="60000"/>
                </a:srgbClr>
              </a:solidFill>
              <a:ea typeface="+mn-lt"/>
              <a:cs typeface="+mn-lt"/>
            </a:endParaRPr>
          </a:p>
          <a:p>
            <a:r>
              <a:rPr lang="en-GB" dirty="0">
                <a:solidFill>
                  <a:srgbClr val="FFFFFF">
                    <a:alpha val="60000"/>
                  </a:srgbClr>
                </a:solidFill>
                <a:ea typeface="Source Sans Pro"/>
                <a:hlinkClick r:id="rId2"/>
              </a:rPr>
              <a:t>GSI - groundwater</a:t>
            </a:r>
            <a:r>
              <a:rPr lang="en-GB" dirty="0">
                <a:solidFill>
                  <a:srgbClr val="FFFFFF">
                    <a:alpha val="60000"/>
                  </a:srgbClr>
                </a:solidFill>
                <a:ea typeface="Source Sans Pro"/>
              </a:rPr>
              <a:t>  look at map all data screen- groundwater vulnerability and bedrock geology </a:t>
            </a:r>
            <a:r>
              <a:rPr lang="en-GB" dirty="0">
                <a:solidFill>
                  <a:srgbClr val="FFFFFF">
                    <a:alpha val="60000"/>
                  </a:srgbClr>
                </a:solidFill>
                <a:ea typeface="Source Sans Pro"/>
                <a:hlinkClick r:id="rId3"/>
              </a:rPr>
              <a:t>Ground water data veiwer map</a:t>
            </a:r>
          </a:p>
          <a:p>
            <a:r>
              <a:rPr lang="en-GB" dirty="0">
                <a:solidFill>
                  <a:srgbClr val="FFFFFF">
                    <a:alpha val="60000"/>
                  </a:srgbClr>
                </a:solidFill>
                <a:ea typeface="Source Sans Pro"/>
                <a:hlinkClick r:id="rId4"/>
              </a:rPr>
              <a:t>Floodmaps</a:t>
            </a:r>
            <a:r>
              <a:rPr lang="en-GB" dirty="0">
                <a:solidFill>
                  <a:srgbClr val="FFFFFF">
                    <a:alpha val="60000"/>
                  </a:srgbClr>
                </a:solidFill>
                <a:ea typeface="Source Sans Pro"/>
              </a:rPr>
              <a:t> look at flood maps-  pick a location and assess  suitability for building a house</a:t>
            </a:r>
          </a:p>
          <a:p>
            <a:r>
              <a:rPr lang="en-GB" dirty="0">
                <a:solidFill>
                  <a:srgbClr val="FFFFFF">
                    <a:alpha val="60000"/>
                  </a:srgbClr>
                </a:solidFill>
                <a:ea typeface="+mn-lt"/>
                <a:cs typeface="+mn-lt"/>
                <a:hlinkClick r:id="rId5"/>
              </a:rPr>
              <a:t>Ground</a:t>
            </a:r>
            <a:r>
              <a:rPr lang="en-GB" dirty="0">
                <a:solidFill>
                  <a:srgbClr val="FFFFFF">
                    <a:alpha val="60000"/>
                  </a:srgbClr>
                </a:solidFill>
                <a:ea typeface="+mn-lt"/>
                <a:cs typeface="+mn-lt"/>
                <a:hlinkClick r:id="rId5">
                  <a:extLst>
                    <a:ext uri="{A12FA001-AC4F-418D-AE19-62706E023703}">
                      <ahyp:hlinkClr xmlns:ahyp="http://schemas.microsoft.com/office/drawing/2018/hyperlinkcolor" val="tx"/>
                    </a:ext>
                  </a:extLst>
                </a:hlinkClick>
              </a:rPr>
              <a:t> water flood project</a:t>
            </a:r>
            <a:endParaRPr lang="en-GB" dirty="0">
              <a:solidFill>
                <a:srgbClr val="FFFFFF">
                  <a:alpha val="60000"/>
                </a:srgbClr>
              </a:solidFill>
              <a:ea typeface="+mn-lt"/>
              <a:cs typeface="+mn-lt"/>
              <a:hlinkClick r:id="" action="ppaction://noaction">
                <a:extLst>
                  <a:ext uri="{A12FA001-AC4F-418D-AE19-62706E023703}">
                    <ahyp:hlinkClr xmlns:ahyp="http://schemas.microsoft.com/office/drawing/2018/hyperlinkcolor" val="tx"/>
                  </a:ext>
                </a:extLst>
              </a:hlinkClick>
            </a:endParaRPr>
          </a:p>
          <a:p>
            <a:endParaRPr lang="en-GB" dirty="0">
              <a:solidFill>
                <a:srgbClr val="FFFFFF">
                  <a:alpha val="60000"/>
                </a:srgbClr>
              </a:solidFill>
              <a:ea typeface="Source Sans Pro"/>
            </a:endParaRPr>
          </a:p>
        </p:txBody>
      </p:sp>
    </p:spTree>
    <p:extLst>
      <p:ext uri="{BB962C8B-B14F-4D97-AF65-F5344CB8AC3E}">
        <p14:creationId xmlns:p14="http://schemas.microsoft.com/office/powerpoint/2010/main" val="237927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9FB22-0D00-4BF3-BFF6-2647A7CC64D6}"/>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en-GB"/>
              <a:t>Areas with potential for flooding</a:t>
            </a:r>
          </a:p>
        </p:txBody>
      </p:sp>
      <p:grpSp>
        <p:nvGrpSpPr>
          <p:cNvPr id="28" name="Group 27">
            <a:extLst>
              <a:ext uri="{FF2B5EF4-FFF2-40B4-BE49-F238E27FC236}">
                <a16:creationId xmlns:a16="http://schemas.microsoft.com/office/drawing/2014/main" id="{D0342557-9691-41B1-9FFF-027845ED04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0971" y="1982786"/>
            <a:ext cx="734257" cy="760506"/>
            <a:chOff x="5243759" y="1363788"/>
            <a:chExt cx="734257" cy="760506"/>
          </a:xfrm>
        </p:grpSpPr>
        <p:sp>
          <p:nvSpPr>
            <p:cNvPr id="29" name="Freeform 5">
              <a:extLst>
                <a:ext uri="{FF2B5EF4-FFF2-40B4-BE49-F238E27FC236}">
                  <a16:creationId xmlns:a16="http://schemas.microsoft.com/office/drawing/2014/main" id="{086D6FFF-B330-42B3-9F1F-607CECF8D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Freeform 6">
              <a:extLst>
                <a:ext uri="{FF2B5EF4-FFF2-40B4-BE49-F238E27FC236}">
                  <a16:creationId xmlns:a16="http://schemas.microsoft.com/office/drawing/2014/main" id="{8D054D43-E740-4CA9-8197-85FBE2EC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8">
              <a:extLst>
                <a:ext uri="{FF2B5EF4-FFF2-40B4-BE49-F238E27FC236}">
                  <a16:creationId xmlns:a16="http://schemas.microsoft.com/office/drawing/2014/main" id="{CB5EB56C-B805-41B2-88BA-B198E68E69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4">
            <a:extLst>
              <a:ext uri="{FF2B5EF4-FFF2-40B4-BE49-F238E27FC236}">
                <a16:creationId xmlns:a16="http://schemas.microsoft.com/office/drawing/2014/main" id="{0DF0C0FD-83B8-435F-AF1C-CB1CF8A83DCE}"/>
              </a:ext>
            </a:extLst>
          </p:cNvPr>
          <p:cNvPicPr>
            <a:picLocks noChangeAspect="1"/>
          </p:cNvPicPr>
          <p:nvPr/>
        </p:nvPicPr>
        <p:blipFill rotWithShape="1">
          <a:blip r:embed="rId2"/>
          <a:srcRect l="26511" r="17240" b="2"/>
          <a:stretch/>
        </p:blipFill>
        <p:spPr>
          <a:xfrm>
            <a:off x="1547809" y="2530474"/>
            <a:ext cx="3779846"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82668A7E-20B9-4C73-825E-8B0A094A97DB}"/>
              </a:ext>
            </a:extLst>
          </p:cNvPr>
          <p:cNvSpPr>
            <a:spLocks noGrp="1"/>
          </p:cNvSpPr>
          <p:nvPr>
            <p:ph idx="1"/>
          </p:nvPr>
        </p:nvSpPr>
        <p:spPr>
          <a:xfrm>
            <a:off x="5785909" y="1411968"/>
            <a:ext cx="5855228" cy="4680857"/>
          </a:xfrm>
        </p:spPr>
        <p:txBody>
          <a:bodyPr vert="horz" lIns="0" tIns="0" rIns="0" bIns="0" rtlCol="0" anchor="t">
            <a:normAutofit/>
          </a:bodyPr>
          <a:lstStyle/>
          <a:p>
            <a:pPr>
              <a:lnSpc>
                <a:spcPct val="100000"/>
              </a:lnSpc>
            </a:pPr>
            <a:r>
              <a:rPr lang="en-GB" sz="1800" dirty="0">
                <a:ea typeface="Source Sans Pro"/>
              </a:rPr>
              <a:t>Rivers – Floodplains.</a:t>
            </a:r>
            <a:endParaRPr lang="en-GB" sz="1800" dirty="0">
              <a:solidFill>
                <a:srgbClr val="FFFFFF">
                  <a:alpha val="60000"/>
                </a:srgbClr>
              </a:solidFill>
              <a:ea typeface="Source Sans Pro"/>
            </a:endParaRPr>
          </a:p>
          <a:p>
            <a:pPr>
              <a:lnSpc>
                <a:spcPct val="100000"/>
              </a:lnSpc>
            </a:pPr>
            <a:r>
              <a:rPr lang="en-GB" sz="1800" dirty="0">
                <a:ea typeface="Source Sans Pro"/>
              </a:rPr>
              <a:t>River Shannon- winter flooding has become more severe due to artificially high-water levels in its loughs as a result of </a:t>
            </a:r>
            <a:r>
              <a:rPr lang="en-GB" sz="1800" dirty="0" err="1">
                <a:ea typeface="Source Sans Pro"/>
              </a:rPr>
              <a:t>Ardnacrusha</a:t>
            </a:r>
            <a:r>
              <a:rPr lang="en-GB" sz="1800" dirty="0">
                <a:ea typeface="Source Sans Pro"/>
              </a:rPr>
              <a:t> dam and HEP station</a:t>
            </a:r>
            <a:endParaRPr lang="en-GB" sz="1800" dirty="0">
              <a:solidFill>
                <a:srgbClr val="FFFFFF">
                  <a:alpha val="60000"/>
                </a:srgbClr>
              </a:solidFill>
              <a:ea typeface="Source Sans Pro"/>
            </a:endParaRPr>
          </a:p>
          <a:p>
            <a:pPr>
              <a:lnSpc>
                <a:spcPct val="100000"/>
              </a:lnSpc>
            </a:pPr>
            <a:r>
              <a:rPr lang="en-GB" sz="1800" dirty="0">
                <a:ea typeface="Source Sans Pro"/>
              </a:rPr>
              <a:t>Karst-limestone- permeable. </a:t>
            </a:r>
            <a:endParaRPr lang="en-GB" sz="1800" dirty="0">
              <a:solidFill>
                <a:srgbClr val="FFFFFF">
                  <a:alpha val="60000"/>
                </a:srgbClr>
              </a:solidFill>
              <a:ea typeface="Source Sans Pro"/>
            </a:endParaRPr>
          </a:p>
          <a:p>
            <a:pPr>
              <a:lnSpc>
                <a:spcPct val="100000"/>
              </a:lnSpc>
            </a:pPr>
            <a:r>
              <a:rPr lang="en-GB" sz="1800" dirty="0">
                <a:ea typeface="Source Sans Pro"/>
              </a:rPr>
              <a:t>Turloughs- depressions on the surface of limestone areas. During long periods of rain, they fill up and become seasonal lakes. As the weather improves , the water table drops, and they dry up as the water percolates underground</a:t>
            </a:r>
            <a:endParaRPr lang="en-GB" sz="1800" dirty="0">
              <a:solidFill>
                <a:srgbClr val="FFFFFF">
                  <a:alpha val="60000"/>
                </a:srgbClr>
              </a:solidFill>
              <a:ea typeface="Source Sans Pro"/>
            </a:endParaRPr>
          </a:p>
          <a:p>
            <a:pPr marL="0" indent="0">
              <a:lnSpc>
                <a:spcPct val="100000"/>
              </a:lnSpc>
              <a:buNone/>
            </a:pPr>
            <a:r>
              <a:rPr lang="en-GB" sz="1400" dirty="0">
                <a:ea typeface="Source Sans Pro"/>
              </a:rPr>
              <a:t>                                                                                                                           </a:t>
            </a:r>
            <a:endParaRPr lang="en-GB" sz="1400" dirty="0">
              <a:solidFill>
                <a:srgbClr val="FFFFFF">
                  <a:alpha val="60000"/>
                </a:srgbClr>
              </a:solidFill>
              <a:ea typeface="Source Sans Pro"/>
            </a:endParaRPr>
          </a:p>
          <a:p>
            <a:pPr marL="0" indent="0">
              <a:lnSpc>
                <a:spcPct val="100000"/>
              </a:lnSpc>
              <a:buNone/>
            </a:pPr>
            <a:r>
              <a:rPr lang="en-GB" sz="1400" dirty="0">
                <a:ea typeface="Source Sans Pro"/>
              </a:rPr>
              <a:t>     </a:t>
            </a:r>
            <a:endParaRPr lang="en-GB" sz="1400" dirty="0">
              <a:solidFill>
                <a:srgbClr val="FFFFFF">
                  <a:alpha val="60000"/>
                </a:srgbClr>
              </a:solidFill>
              <a:ea typeface="Source Sans Pro"/>
            </a:endParaRPr>
          </a:p>
          <a:p>
            <a:pPr>
              <a:lnSpc>
                <a:spcPct val="100000"/>
              </a:lnSpc>
            </a:pPr>
            <a:endParaRPr lang="en-GB" sz="1400">
              <a:ea typeface="Source Sans Pro"/>
            </a:endParaRPr>
          </a:p>
          <a:p>
            <a:pPr marL="0" indent="0">
              <a:lnSpc>
                <a:spcPct val="100000"/>
              </a:lnSpc>
              <a:buNone/>
            </a:pPr>
            <a:endParaRPr lang="en-GB" sz="1400">
              <a:ea typeface="Source Sans Pro"/>
            </a:endParaRPr>
          </a:p>
          <a:p>
            <a:pPr marL="0" indent="0">
              <a:lnSpc>
                <a:spcPct val="100000"/>
              </a:lnSpc>
              <a:buNone/>
            </a:pPr>
            <a:endParaRPr lang="en-GB" sz="1400">
              <a:ea typeface="Source Sans Pro"/>
            </a:endParaRPr>
          </a:p>
          <a:p>
            <a:pPr marL="0" indent="0">
              <a:lnSpc>
                <a:spcPct val="100000"/>
              </a:lnSpc>
              <a:buNone/>
            </a:pPr>
            <a:endParaRPr lang="en-GB" sz="1400">
              <a:ea typeface="Source Sans Pro"/>
            </a:endParaRPr>
          </a:p>
          <a:p>
            <a:pPr>
              <a:lnSpc>
                <a:spcPct val="100000"/>
              </a:lnSpc>
            </a:pPr>
            <a:endParaRPr lang="en-GB" sz="1400">
              <a:ea typeface="Source Sans Pro"/>
            </a:endParaRPr>
          </a:p>
          <a:p>
            <a:pPr>
              <a:lnSpc>
                <a:spcPct val="100000"/>
              </a:lnSpc>
            </a:pPr>
            <a:endParaRPr lang="en-GB" sz="1400">
              <a:ea typeface="Source Sans Pro"/>
            </a:endParaRPr>
          </a:p>
          <a:p>
            <a:pPr>
              <a:lnSpc>
                <a:spcPct val="100000"/>
              </a:lnSpc>
            </a:pPr>
            <a:endParaRPr lang="en-GB" sz="1400">
              <a:ea typeface="Source Sans Pro"/>
            </a:endParaRPr>
          </a:p>
        </p:txBody>
      </p:sp>
    </p:spTree>
    <p:extLst>
      <p:ext uri="{BB962C8B-B14F-4D97-AF65-F5344CB8AC3E}">
        <p14:creationId xmlns:p14="http://schemas.microsoft.com/office/powerpoint/2010/main" val="3334367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2963-DD47-4087-BA7F-6065024079D4}"/>
              </a:ext>
            </a:extLst>
          </p:cNvPr>
          <p:cNvSpPr>
            <a:spLocks noGrp="1"/>
          </p:cNvSpPr>
          <p:nvPr>
            <p:ph type="title"/>
          </p:nvPr>
        </p:nvSpPr>
        <p:spPr/>
        <p:txBody>
          <a:bodyPr/>
          <a:lstStyle/>
          <a:p>
            <a:r>
              <a:rPr lang="en-GB"/>
              <a:t>Gort flooding time lapse</a:t>
            </a:r>
          </a:p>
        </p:txBody>
      </p:sp>
      <p:sp>
        <p:nvSpPr>
          <p:cNvPr id="3" name="Content Placeholder 2">
            <a:extLst>
              <a:ext uri="{FF2B5EF4-FFF2-40B4-BE49-F238E27FC236}">
                <a16:creationId xmlns:a16="http://schemas.microsoft.com/office/drawing/2014/main" id="{4159E08C-A047-4CD0-911B-3F44412D2D45}"/>
              </a:ext>
            </a:extLst>
          </p:cNvPr>
          <p:cNvSpPr>
            <a:spLocks noGrp="1"/>
          </p:cNvSpPr>
          <p:nvPr>
            <p:ph idx="1"/>
          </p:nvPr>
        </p:nvSpPr>
        <p:spPr/>
        <p:txBody>
          <a:bodyPr vert="horz" wrap="square" lIns="0" tIns="0" rIns="0" bIns="0" rtlCol="0" anchor="t">
            <a:normAutofit/>
          </a:bodyPr>
          <a:lstStyle/>
          <a:p>
            <a:pPr marL="0" indent="0">
              <a:buNone/>
            </a:pPr>
            <a:endParaRPr lang="en-GB" dirty="0">
              <a:solidFill>
                <a:srgbClr val="FFFFFF">
                  <a:alpha val="60000"/>
                </a:srgbClr>
              </a:solidFill>
              <a:ea typeface="Source Sans Pro"/>
            </a:endParaRPr>
          </a:p>
        </p:txBody>
      </p:sp>
      <p:pic>
        <p:nvPicPr>
          <p:cNvPr id="4" name="Picture 4">
            <a:hlinkClick r:id="" action="ppaction://media"/>
            <a:extLst>
              <a:ext uri="{FF2B5EF4-FFF2-40B4-BE49-F238E27FC236}">
                <a16:creationId xmlns:a16="http://schemas.microsoft.com/office/drawing/2014/main" id="{86B21B3C-184B-4DBE-9562-DF68270A7247}"/>
              </a:ext>
            </a:extLst>
          </p:cNvPr>
          <p:cNvPicPr>
            <a:picLocks noRot="1" noChangeAspect="1"/>
          </p:cNvPicPr>
          <p:nvPr>
            <a:videoFile r:link="rId1"/>
          </p:nvPr>
        </p:nvPicPr>
        <p:blipFill>
          <a:blip r:embed="rId3"/>
          <a:stretch>
            <a:fillRect/>
          </a:stretch>
        </p:blipFill>
        <p:spPr>
          <a:xfrm>
            <a:off x="2286000" y="2143125"/>
            <a:ext cx="7003142" cy="4023177"/>
          </a:xfrm>
          <a:prstGeom prst="rect">
            <a:avLst/>
          </a:prstGeom>
        </p:spPr>
      </p:pic>
    </p:spTree>
    <p:extLst>
      <p:ext uri="{BB962C8B-B14F-4D97-AF65-F5344CB8AC3E}">
        <p14:creationId xmlns:p14="http://schemas.microsoft.com/office/powerpoint/2010/main" val="145546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BEAC-0AE3-414F-81C1-D8B70FD3CE23}"/>
              </a:ext>
            </a:extLst>
          </p:cNvPr>
          <p:cNvSpPr>
            <a:spLocks noGrp="1"/>
          </p:cNvSpPr>
          <p:nvPr>
            <p:ph type="title"/>
          </p:nvPr>
        </p:nvSpPr>
        <p:spPr/>
        <p:txBody>
          <a:bodyPr/>
          <a:lstStyle/>
          <a:p>
            <a:r>
              <a:rPr lang="en-GB" b="1">
                <a:ea typeface="+mj-lt"/>
                <a:cs typeface="+mj-lt"/>
              </a:rPr>
              <a:t>Human Interaction with Rivers</a:t>
            </a:r>
            <a:endParaRPr lang="en-US"/>
          </a:p>
        </p:txBody>
      </p:sp>
      <p:sp>
        <p:nvSpPr>
          <p:cNvPr id="3" name="Content Placeholder 2">
            <a:extLst>
              <a:ext uri="{FF2B5EF4-FFF2-40B4-BE49-F238E27FC236}">
                <a16:creationId xmlns:a16="http://schemas.microsoft.com/office/drawing/2014/main" id="{7A6CC8E5-8305-477C-8CEB-F3DB7A526F2F}"/>
              </a:ext>
            </a:extLst>
          </p:cNvPr>
          <p:cNvSpPr>
            <a:spLocks noGrp="1"/>
          </p:cNvSpPr>
          <p:nvPr>
            <p:ph idx="1"/>
          </p:nvPr>
        </p:nvSpPr>
        <p:spPr/>
        <p:txBody>
          <a:bodyPr vert="horz" wrap="square" lIns="0" tIns="0" rIns="0" bIns="0" rtlCol="0" anchor="t">
            <a:normAutofit/>
          </a:bodyPr>
          <a:lstStyle/>
          <a:p>
            <a:pPr>
              <a:buNone/>
            </a:pPr>
            <a:r>
              <a:rPr lang="en-GB" dirty="0">
                <a:ea typeface="+mn-lt"/>
                <a:cs typeface="+mn-lt"/>
              </a:rPr>
              <a:t>Rivers are an important resource for humans. Some of the main uses are:</a:t>
            </a:r>
            <a:endParaRPr lang="en-US" dirty="0"/>
          </a:p>
          <a:p>
            <a:pPr>
              <a:buNone/>
            </a:pPr>
            <a:r>
              <a:rPr lang="en-GB" dirty="0">
                <a:ea typeface="+mn-lt"/>
                <a:cs typeface="+mn-lt"/>
              </a:rPr>
              <a:t>•Hydroelectric power</a:t>
            </a:r>
            <a:endParaRPr lang="en-GB" dirty="0"/>
          </a:p>
          <a:p>
            <a:pPr>
              <a:buNone/>
            </a:pPr>
            <a:r>
              <a:rPr lang="en-GB" dirty="0">
                <a:ea typeface="+mn-lt"/>
                <a:cs typeface="+mn-lt"/>
              </a:rPr>
              <a:t>•Transportation</a:t>
            </a:r>
            <a:endParaRPr lang="en-GB" dirty="0"/>
          </a:p>
          <a:p>
            <a:pPr>
              <a:buNone/>
            </a:pPr>
            <a:r>
              <a:rPr lang="en-GB" dirty="0">
                <a:ea typeface="+mn-lt"/>
                <a:cs typeface="+mn-lt"/>
              </a:rPr>
              <a:t>•Flood control</a:t>
            </a:r>
            <a:endParaRPr lang="en-GB" dirty="0"/>
          </a:p>
          <a:p>
            <a:pPr>
              <a:buNone/>
            </a:pPr>
            <a:r>
              <a:rPr lang="en-GB" dirty="0">
                <a:ea typeface="+mn-lt"/>
                <a:cs typeface="+mn-lt"/>
              </a:rPr>
              <a:t>•Irrigation</a:t>
            </a:r>
            <a:endParaRPr lang="en-GB" dirty="0"/>
          </a:p>
          <a:p>
            <a:pPr>
              <a:buNone/>
            </a:pPr>
            <a:r>
              <a:rPr lang="en-GB" dirty="0">
                <a:ea typeface="+mn-lt"/>
                <a:cs typeface="+mn-lt"/>
              </a:rPr>
              <a:t>•Urban water supply</a:t>
            </a:r>
            <a:endParaRPr lang="en-GB" dirty="0"/>
          </a:p>
          <a:p>
            <a:pPr>
              <a:buNone/>
            </a:pPr>
            <a:r>
              <a:rPr lang="en-GB" dirty="0">
                <a:ea typeface="+mn-lt"/>
                <a:cs typeface="+mn-lt"/>
              </a:rPr>
              <a:t>•Recreational use</a:t>
            </a:r>
            <a:endParaRPr lang="en-GB" dirty="0"/>
          </a:p>
          <a:p>
            <a:pPr>
              <a:buNone/>
            </a:pPr>
            <a:endParaRPr lang="en-GB" dirty="0">
              <a:solidFill>
                <a:srgbClr val="FFFFFF">
                  <a:alpha val="60000"/>
                </a:srgbClr>
              </a:solidFill>
              <a:ea typeface="+mn-lt"/>
              <a:cs typeface="+mn-lt"/>
            </a:endParaRPr>
          </a:p>
          <a:p>
            <a:pPr marL="0" indent="0">
              <a:buNone/>
            </a:pPr>
            <a:endParaRPr lang="en-GB" dirty="0">
              <a:solidFill>
                <a:srgbClr val="FFFFFF">
                  <a:alpha val="60000"/>
                </a:srgbClr>
              </a:solidFill>
              <a:ea typeface="+mn-lt"/>
              <a:cs typeface="+mn-lt"/>
            </a:endParaRPr>
          </a:p>
        </p:txBody>
      </p:sp>
    </p:spTree>
    <p:extLst>
      <p:ext uri="{BB962C8B-B14F-4D97-AF65-F5344CB8AC3E}">
        <p14:creationId xmlns:p14="http://schemas.microsoft.com/office/powerpoint/2010/main" val="342003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0BE7-41C0-4FC1-8F8E-F95712DF9B10}"/>
              </a:ext>
            </a:extLst>
          </p:cNvPr>
          <p:cNvSpPr>
            <a:spLocks noGrp="1"/>
          </p:cNvSpPr>
          <p:nvPr>
            <p:ph type="title"/>
          </p:nvPr>
        </p:nvSpPr>
        <p:spPr/>
        <p:txBody>
          <a:bodyPr/>
          <a:lstStyle/>
          <a:p>
            <a:r>
              <a:rPr lang="en-GB" dirty="0"/>
              <a:t>Monitoring the earth by </a:t>
            </a:r>
            <a:r>
              <a:rPr lang="en-GB"/>
              <a:t>satellite</a:t>
            </a:r>
            <a:r>
              <a:rPr lang="en-GB" dirty="0"/>
              <a:t> radar</a:t>
            </a:r>
          </a:p>
        </p:txBody>
      </p:sp>
      <p:pic>
        <p:nvPicPr>
          <p:cNvPr id="4" name="Picture 4">
            <a:hlinkClick r:id="" action="ppaction://media"/>
            <a:extLst>
              <a:ext uri="{FF2B5EF4-FFF2-40B4-BE49-F238E27FC236}">
                <a16:creationId xmlns:a16="http://schemas.microsoft.com/office/drawing/2014/main" id="{45427114-87BA-4FB2-84AE-52C1B8FF88C7}"/>
              </a:ext>
            </a:extLst>
          </p:cNvPr>
          <p:cNvPicPr>
            <a:picLocks noGrp="1" noRot="1" noChangeAspect="1"/>
          </p:cNvPicPr>
          <p:nvPr>
            <p:ph idx="1"/>
            <a:videoFile r:link="rId1"/>
          </p:nvPr>
        </p:nvPicPr>
        <p:blipFill>
          <a:blip r:embed="rId3"/>
          <a:stretch>
            <a:fillRect/>
          </a:stretch>
        </p:blipFill>
        <p:spPr>
          <a:xfrm>
            <a:off x="1552527" y="1457747"/>
            <a:ext cx="8855082" cy="5248304"/>
          </a:xfrm>
        </p:spPr>
      </p:pic>
    </p:spTree>
    <p:extLst>
      <p:ext uri="{BB962C8B-B14F-4D97-AF65-F5344CB8AC3E}">
        <p14:creationId xmlns:p14="http://schemas.microsoft.com/office/powerpoint/2010/main" val="49762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1525-94E0-4A2D-AE05-FE9ED9744C3D}"/>
              </a:ext>
            </a:extLst>
          </p:cNvPr>
          <p:cNvSpPr>
            <a:spLocks noGrp="1"/>
          </p:cNvSpPr>
          <p:nvPr>
            <p:ph type="title"/>
          </p:nvPr>
        </p:nvSpPr>
        <p:spPr/>
        <p:txBody>
          <a:bodyPr/>
          <a:lstStyle/>
          <a:p>
            <a:r>
              <a:rPr lang="en-GB"/>
              <a:t>Satellite flood monitoring of Ireland! </a:t>
            </a:r>
          </a:p>
        </p:txBody>
      </p:sp>
      <p:sp>
        <p:nvSpPr>
          <p:cNvPr id="3" name="Content Placeholder 2">
            <a:extLst>
              <a:ext uri="{FF2B5EF4-FFF2-40B4-BE49-F238E27FC236}">
                <a16:creationId xmlns:a16="http://schemas.microsoft.com/office/drawing/2014/main" id="{5DF3A4A1-5ABC-43B0-AD7A-613C56881101}"/>
              </a:ext>
            </a:extLst>
          </p:cNvPr>
          <p:cNvSpPr>
            <a:spLocks noGrp="1"/>
          </p:cNvSpPr>
          <p:nvPr>
            <p:ph idx="1"/>
          </p:nvPr>
        </p:nvSpPr>
        <p:spPr/>
        <p:txBody>
          <a:bodyPr vert="horz" wrap="square" lIns="0" tIns="0" rIns="0" bIns="0" rtlCol="0" anchor="t">
            <a:normAutofit/>
          </a:bodyPr>
          <a:lstStyle/>
          <a:p>
            <a:r>
              <a:rPr lang="en-GB" dirty="0">
                <a:solidFill>
                  <a:srgbClr val="FFFFFF">
                    <a:alpha val="60000"/>
                  </a:srgbClr>
                </a:solidFill>
                <a:ea typeface="Source Sans Pro"/>
                <a:hlinkClick r:id="rId2"/>
              </a:rPr>
              <a:t>Shannon satellite flood images</a:t>
            </a:r>
          </a:p>
          <a:p>
            <a:r>
              <a:rPr lang="en-GB" dirty="0">
                <a:solidFill>
                  <a:srgbClr val="FFFFFF">
                    <a:alpha val="60000"/>
                  </a:srgbClr>
                </a:solidFill>
                <a:ea typeface="Source Sans Pro"/>
                <a:hlinkClick r:id="rId3"/>
              </a:rPr>
              <a:t>Mapping floods from space</a:t>
            </a:r>
            <a:endParaRPr lang="en-GB" dirty="0">
              <a:solidFill>
                <a:srgbClr val="FFFFFF">
                  <a:alpha val="60000"/>
                </a:srgbClr>
              </a:solidFill>
              <a:ea typeface="Source Sans Pro"/>
            </a:endParaRPr>
          </a:p>
        </p:txBody>
      </p:sp>
    </p:spTree>
    <p:extLst>
      <p:ext uri="{BB962C8B-B14F-4D97-AF65-F5344CB8AC3E}">
        <p14:creationId xmlns:p14="http://schemas.microsoft.com/office/powerpoint/2010/main" val="59043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CA472-329B-40F0-A643-E828AC008F75}"/>
              </a:ext>
            </a:extLst>
          </p:cNvPr>
          <p:cNvSpPr>
            <a:spLocks noGrp="1"/>
          </p:cNvSpPr>
          <p:nvPr>
            <p:ph type="title"/>
          </p:nvPr>
        </p:nvSpPr>
        <p:spPr>
          <a:xfrm>
            <a:off x="550864" y="549275"/>
            <a:ext cx="3565524" cy="1997855"/>
          </a:xfrm>
        </p:spPr>
        <p:txBody>
          <a:bodyPr wrap="square" anchor="b">
            <a:normAutofit/>
          </a:bodyPr>
          <a:lstStyle/>
          <a:p>
            <a:r>
              <a:rPr lang="en-GB"/>
              <a:t>Geohazards?</a:t>
            </a:r>
          </a:p>
        </p:txBody>
      </p:sp>
      <p:pic>
        <p:nvPicPr>
          <p:cNvPr id="5" name="Picture 5" descr="A picture containing outdoor, tree, ground, rock&#10;&#10;Description automatically generated">
            <a:extLst>
              <a:ext uri="{FF2B5EF4-FFF2-40B4-BE49-F238E27FC236}">
                <a16:creationId xmlns:a16="http://schemas.microsoft.com/office/drawing/2014/main" id="{35510CE0-EA64-4865-8C60-D90088DBC8D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627" r="2" b="2"/>
          <a:stretch/>
        </p:blipFill>
        <p:spPr>
          <a:xfrm>
            <a:off x="4550897" y="1"/>
            <a:ext cx="3820550" cy="3429001"/>
          </a:xfrm>
          <a:custGeom>
            <a:avLst/>
            <a:gdLst/>
            <a:ahLst/>
            <a:cxnLst/>
            <a:rect l="l" t="t" r="r" b="b"/>
            <a:pathLst>
              <a:path w="3820550" h="3429001">
                <a:moveTo>
                  <a:pt x="0" y="0"/>
                </a:moveTo>
                <a:lnTo>
                  <a:pt x="3820550" y="0"/>
                </a:lnTo>
                <a:lnTo>
                  <a:pt x="3820550" y="3429001"/>
                </a:lnTo>
                <a:lnTo>
                  <a:pt x="0" y="3429001"/>
                </a:lnTo>
                <a:close/>
              </a:path>
            </a:pathLst>
          </a:custGeom>
        </p:spPr>
      </p:pic>
      <p:pic>
        <p:nvPicPr>
          <p:cNvPr id="8" name="Picture 8">
            <a:extLst>
              <a:ext uri="{FF2B5EF4-FFF2-40B4-BE49-F238E27FC236}">
                <a16:creationId xmlns:a16="http://schemas.microsoft.com/office/drawing/2014/main" id="{3768651F-015D-4B47-A9B2-FB835AC66B8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1" b="2732"/>
          <a:stretch/>
        </p:blipFill>
        <p:spPr>
          <a:xfrm>
            <a:off x="8371452" y="10"/>
            <a:ext cx="3820550" cy="3428991"/>
          </a:xfrm>
          <a:custGeom>
            <a:avLst/>
            <a:gdLst/>
            <a:ahLst/>
            <a:cxnLst/>
            <a:rect l="l" t="t" r="r" b="b"/>
            <a:pathLst>
              <a:path w="3820550" h="3429001">
                <a:moveTo>
                  <a:pt x="0" y="0"/>
                </a:moveTo>
                <a:lnTo>
                  <a:pt x="3820550" y="0"/>
                </a:lnTo>
                <a:lnTo>
                  <a:pt x="3820550" y="3429001"/>
                </a:lnTo>
                <a:lnTo>
                  <a:pt x="0" y="3429001"/>
                </a:lnTo>
                <a:close/>
              </a:path>
            </a:pathLst>
          </a:custGeom>
        </p:spPr>
      </p:pic>
      <p:pic>
        <p:nvPicPr>
          <p:cNvPr id="11" name="Picture 15" descr="A picture containing text, different&#10;&#10;Description automatically generated">
            <a:extLst>
              <a:ext uri="{FF2B5EF4-FFF2-40B4-BE49-F238E27FC236}">
                <a16:creationId xmlns:a16="http://schemas.microsoft.com/office/drawing/2014/main" id="{90584844-05AE-421F-903B-A8DC16B906BF}"/>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8373" r="9106" b="-2"/>
          <a:stretch/>
        </p:blipFill>
        <p:spPr>
          <a:xfrm>
            <a:off x="4550897" y="3429001"/>
            <a:ext cx="3820550" cy="3429001"/>
          </a:xfrm>
          <a:custGeom>
            <a:avLst/>
            <a:gdLst/>
            <a:ahLst/>
            <a:cxnLst/>
            <a:rect l="l" t="t" r="r" b="b"/>
            <a:pathLst>
              <a:path w="3820550" h="3429001">
                <a:moveTo>
                  <a:pt x="0" y="0"/>
                </a:moveTo>
                <a:lnTo>
                  <a:pt x="3820550" y="0"/>
                </a:lnTo>
                <a:lnTo>
                  <a:pt x="3820550" y="3429001"/>
                </a:lnTo>
                <a:lnTo>
                  <a:pt x="0" y="3429001"/>
                </a:lnTo>
                <a:close/>
              </a:path>
            </a:pathLst>
          </a:custGeom>
        </p:spPr>
      </p:pic>
      <p:pic>
        <p:nvPicPr>
          <p:cNvPr id="19" name="Picture 19">
            <a:extLst>
              <a:ext uri="{FF2B5EF4-FFF2-40B4-BE49-F238E27FC236}">
                <a16:creationId xmlns:a16="http://schemas.microsoft.com/office/drawing/2014/main" id="{F1F03159-BBC1-43C3-AAF8-79A1F14BF371}"/>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3371" r="1647" b="3"/>
          <a:stretch/>
        </p:blipFill>
        <p:spPr>
          <a:xfrm>
            <a:off x="8371452" y="3428998"/>
            <a:ext cx="3820550" cy="3429001"/>
          </a:xfrm>
          <a:custGeom>
            <a:avLst/>
            <a:gdLst/>
            <a:ahLst/>
            <a:cxnLst/>
            <a:rect l="l" t="t" r="r" b="b"/>
            <a:pathLst>
              <a:path w="3820550" h="3429001">
                <a:moveTo>
                  <a:pt x="0" y="0"/>
                </a:moveTo>
                <a:lnTo>
                  <a:pt x="3820550" y="0"/>
                </a:lnTo>
                <a:lnTo>
                  <a:pt x="3820550" y="3429001"/>
                </a:lnTo>
                <a:lnTo>
                  <a:pt x="0" y="3429001"/>
                </a:lnTo>
                <a:close/>
              </a:path>
            </a:pathLst>
          </a:custGeom>
        </p:spPr>
      </p:pic>
      <p:sp>
        <p:nvSpPr>
          <p:cNvPr id="72" name="Rectangle 77">
            <a:extLst>
              <a:ext uri="{FF2B5EF4-FFF2-40B4-BE49-F238E27FC236}">
                <a16:creationId xmlns:a16="http://schemas.microsoft.com/office/drawing/2014/main" id="{5D97D9DE-1C75-4CA1-AD72-00A176FCD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tent Placeholder 72">
            <a:extLst>
              <a:ext uri="{FF2B5EF4-FFF2-40B4-BE49-F238E27FC236}">
                <a16:creationId xmlns:a16="http://schemas.microsoft.com/office/drawing/2014/main" id="{A812BEA4-6BB9-4F18-A35E-8370C23287C9}"/>
              </a:ext>
            </a:extLst>
          </p:cNvPr>
          <p:cNvSpPr>
            <a:spLocks noGrp="1"/>
          </p:cNvSpPr>
          <p:nvPr>
            <p:ph idx="1"/>
          </p:nvPr>
        </p:nvSpPr>
        <p:spPr>
          <a:xfrm>
            <a:off x="550863" y="2677306"/>
            <a:ext cx="3565525" cy="3415519"/>
          </a:xfrm>
        </p:spPr>
        <p:txBody>
          <a:bodyPr anchor="t">
            <a:normAutofit/>
          </a:bodyPr>
          <a:lstStyle/>
          <a:p>
            <a:endParaRPr lang="en-US" sz="1600"/>
          </a:p>
        </p:txBody>
      </p:sp>
      <p:sp>
        <p:nvSpPr>
          <p:cNvPr id="6" name="TextBox 5">
            <a:extLst>
              <a:ext uri="{FF2B5EF4-FFF2-40B4-BE49-F238E27FC236}">
                <a16:creationId xmlns:a16="http://schemas.microsoft.com/office/drawing/2014/main" id="{9F7D9AC5-DBEE-4FFF-9166-A86708184620}"/>
              </a:ext>
            </a:extLst>
          </p:cNvPr>
          <p:cNvSpPr txBox="1"/>
          <p:nvPr/>
        </p:nvSpPr>
        <p:spPr>
          <a:xfrm>
            <a:off x="9686186" y="6870700"/>
            <a:ext cx="250581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9" name="TextBox 8">
            <a:extLst>
              <a:ext uri="{FF2B5EF4-FFF2-40B4-BE49-F238E27FC236}">
                <a16:creationId xmlns:a16="http://schemas.microsoft.com/office/drawing/2014/main" id="{9B3EEE6A-8707-4F70-85C5-CEBDA267E266}"/>
              </a:ext>
            </a:extLst>
          </p:cNvPr>
          <p:cNvSpPr txBox="1"/>
          <p:nvPr/>
        </p:nvSpPr>
        <p:spPr>
          <a:xfrm>
            <a:off x="7303927" y="6870700"/>
            <a:ext cx="236955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6" name="TextBox 15">
            <a:extLst>
              <a:ext uri="{FF2B5EF4-FFF2-40B4-BE49-F238E27FC236}">
                <a16:creationId xmlns:a16="http://schemas.microsoft.com/office/drawing/2014/main" id="{DF256A37-3D05-4618-80F3-32F70CCE16AD}"/>
              </a:ext>
            </a:extLst>
          </p:cNvPr>
          <p:cNvSpPr txBox="1"/>
          <p:nvPr/>
        </p:nvSpPr>
        <p:spPr>
          <a:xfrm>
            <a:off x="4785413" y="6870700"/>
            <a:ext cx="250581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20" name="TextBox 19">
            <a:extLst>
              <a:ext uri="{FF2B5EF4-FFF2-40B4-BE49-F238E27FC236}">
                <a16:creationId xmlns:a16="http://schemas.microsoft.com/office/drawing/2014/main" id="{88AA4017-3955-449D-A253-F22C8F863672}"/>
              </a:ext>
            </a:extLst>
          </p:cNvPr>
          <p:cNvSpPr txBox="1"/>
          <p:nvPr/>
        </p:nvSpPr>
        <p:spPr>
          <a:xfrm>
            <a:off x="2266899" y="6870700"/>
            <a:ext cx="250581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4107957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719D6-F26A-40B7-9347-00BE15EF95AA}"/>
              </a:ext>
            </a:extLst>
          </p:cNvPr>
          <p:cNvSpPr>
            <a:spLocks noGrp="1"/>
          </p:cNvSpPr>
          <p:nvPr>
            <p:ph type="title"/>
          </p:nvPr>
        </p:nvSpPr>
        <p:spPr>
          <a:xfrm>
            <a:off x="550863" y="549275"/>
            <a:ext cx="5437185" cy="1997855"/>
          </a:xfrm>
        </p:spPr>
        <p:txBody>
          <a:bodyPr vert="horz" wrap="square" lIns="0" tIns="0" rIns="0" bIns="0" rtlCol="0" anchor="b" anchorCtr="0">
            <a:normAutofit fontScale="90000"/>
          </a:bodyPr>
          <a:lstStyle/>
          <a:p>
            <a:r>
              <a:rPr lang="en-US" b="1" dirty="0">
                <a:ea typeface="+mj-lt"/>
                <a:cs typeface="+mj-lt"/>
              </a:rPr>
              <a:t>The River Shannon – Drainage and Transport</a:t>
            </a:r>
            <a:endParaRPr lang="en-US" dirty="0"/>
          </a:p>
        </p:txBody>
      </p:sp>
      <p:sp>
        <p:nvSpPr>
          <p:cNvPr id="3" name="Content Placeholder 2">
            <a:extLst>
              <a:ext uri="{FF2B5EF4-FFF2-40B4-BE49-F238E27FC236}">
                <a16:creationId xmlns:a16="http://schemas.microsoft.com/office/drawing/2014/main" id="{239F0FD0-1D3D-40D8-8397-AA97EA7C96FE}"/>
              </a:ext>
            </a:extLst>
          </p:cNvPr>
          <p:cNvSpPr>
            <a:spLocks noGrp="1"/>
          </p:cNvSpPr>
          <p:nvPr>
            <p:ph sz="half" idx="1"/>
          </p:nvPr>
        </p:nvSpPr>
        <p:spPr>
          <a:xfrm>
            <a:off x="550863" y="2677306"/>
            <a:ext cx="5437187" cy="3415519"/>
          </a:xfrm>
        </p:spPr>
        <p:txBody>
          <a:bodyPr vert="horz" wrap="square" lIns="0" tIns="0" rIns="0" bIns="0" rtlCol="0" anchor="t">
            <a:normAutofit/>
          </a:bodyPr>
          <a:lstStyle/>
          <a:p>
            <a:r>
              <a:rPr lang="en-US"/>
              <a:t>The Shannon is Ireland’s longest river, flowing 360 km through 11 different counties.</a:t>
            </a:r>
          </a:p>
          <a:p>
            <a:r>
              <a:rPr lang="en-US"/>
              <a:t>Due to its flat profile, the river has low velocity, meaning it provides poor drainage for the surrounding agricultural land.</a:t>
            </a:r>
          </a:p>
          <a:p>
            <a:r>
              <a:rPr lang="en-US"/>
              <a:t>A number of schemes have been undertaken since 1755 but the issue of flooding has not been greatly improved</a:t>
            </a:r>
          </a:p>
        </p:txBody>
      </p:sp>
      <p:pic>
        <p:nvPicPr>
          <p:cNvPr id="5" name="Picture 5" descr="Map&#10;&#10;Description automatically generated">
            <a:extLst>
              <a:ext uri="{FF2B5EF4-FFF2-40B4-BE49-F238E27FC236}">
                <a16:creationId xmlns:a16="http://schemas.microsoft.com/office/drawing/2014/main" id="{3C320C42-7D0D-4208-AB6A-A126B4083184}"/>
              </a:ext>
            </a:extLst>
          </p:cNvPr>
          <p:cNvPicPr>
            <a:picLocks noGrp="1" noChangeAspect="1"/>
          </p:cNvPicPr>
          <p:nvPr>
            <p:ph sz="half" idx="2"/>
          </p:nvPr>
        </p:nvPicPr>
        <p:blipFill>
          <a:blip r:embed="rId2"/>
          <a:stretch>
            <a:fillRect/>
          </a:stretch>
        </p:blipFill>
        <p:spPr>
          <a:xfrm>
            <a:off x="7006653" y="549275"/>
            <a:ext cx="4549966" cy="5759450"/>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3360374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BE5C-577C-4865-9373-FFE9217ABFD2}"/>
              </a:ext>
            </a:extLst>
          </p:cNvPr>
          <p:cNvSpPr>
            <a:spLocks noGrp="1"/>
          </p:cNvSpPr>
          <p:nvPr>
            <p:ph type="title"/>
          </p:nvPr>
        </p:nvSpPr>
        <p:spPr/>
        <p:txBody>
          <a:bodyPr/>
          <a:lstStyle/>
          <a:p>
            <a:r>
              <a:rPr lang="en-GB" dirty="0"/>
              <a:t>Seismic instruments</a:t>
            </a:r>
          </a:p>
        </p:txBody>
      </p:sp>
      <p:pic>
        <p:nvPicPr>
          <p:cNvPr id="5" name="Picture 5">
            <a:extLst>
              <a:ext uri="{FF2B5EF4-FFF2-40B4-BE49-F238E27FC236}">
                <a16:creationId xmlns:a16="http://schemas.microsoft.com/office/drawing/2014/main" id="{D6814356-A186-412E-9EF7-6D52D76E325A}"/>
              </a:ext>
            </a:extLst>
          </p:cNvPr>
          <p:cNvPicPr>
            <a:picLocks noGrp="1" noChangeAspect="1"/>
          </p:cNvPicPr>
          <p:nvPr>
            <p:ph sz="half" idx="1"/>
          </p:nvPr>
        </p:nvPicPr>
        <p:blipFill>
          <a:blip r:embed="rId2"/>
          <a:stretch>
            <a:fillRect/>
          </a:stretch>
        </p:blipFill>
        <p:spPr>
          <a:xfrm>
            <a:off x="1139741" y="1633956"/>
            <a:ext cx="1102895" cy="1646822"/>
          </a:xfrm>
        </p:spPr>
      </p:pic>
      <p:pic>
        <p:nvPicPr>
          <p:cNvPr id="6" name="Picture 6" descr="A picture containing grass, outdoor&#10;&#10;Description automatically generated">
            <a:extLst>
              <a:ext uri="{FF2B5EF4-FFF2-40B4-BE49-F238E27FC236}">
                <a16:creationId xmlns:a16="http://schemas.microsoft.com/office/drawing/2014/main" id="{99AB9D50-95A6-4209-85B1-711D30D52284}"/>
              </a:ext>
            </a:extLst>
          </p:cNvPr>
          <p:cNvPicPr>
            <a:picLocks noGrp="1" noChangeAspect="1"/>
          </p:cNvPicPr>
          <p:nvPr>
            <p:ph sz="half" idx="2"/>
          </p:nvPr>
        </p:nvPicPr>
        <p:blipFill>
          <a:blip r:embed="rId3"/>
          <a:stretch>
            <a:fillRect/>
          </a:stretch>
        </p:blipFill>
        <p:spPr>
          <a:xfrm>
            <a:off x="3810085" y="3055020"/>
            <a:ext cx="3408614" cy="2574591"/>
          </a:xfrm>
        </p:spPr>
      </p:pic>
      <p:pic>
        <p:nvPicPr>
          <p:cNvPr id="7" name="Picture 7" descr="A picture containing text&#10;&#10;Description automatically generated">
            <a:extLst>
              <a:ext uri="{FF2B5EF4-FFF2-40B4-BE49-F238E27FC236}">
                <a16:creationId xmlns:a16="http://schemas.microsoft.com/office/drawing/2014/main" id="{3DCB8642-6779-4D60-9E79-FAF79D91BB25}"/>
              </a:ext>
            </a:extLst>
          </p:cNvPr>
          <p:cNvPicPr>
            <a:picLocks noChangeAspect="1"/>
          </p:cNvPicPr>
          <p:nvPr/>
        </p:nvPicPr>
        <p:blipFill>
          <a:blip r:embed="rId4"/>
          <a:stretch>
            <a:fillRect/>
          </a:stretch>
        </p:blipFill>
        <p:spPr>
          <a:xfrm>
            <a:off x="4256505" y="1215481"/>
            <a:ext cx="2382253" cy="1753356"/>
          </a:xfrm>
          <a:prstGeom prst="rect">
            <a:avLst/>
          </a:prstGeom>
        </p:spPr>
      </p:pic>
      <p:pic>
        <p:nvPicPr>
          <p:cNvPr id="8" name="Picture 8">
            <a:extLst>
              <a:ext uri="{FF2B5EF4-FFF2-40B4-BE49-F238E27FC236}">
                <a16:creationId xmlns:a16="http://schemas.microsoft.com/office/drawing/2014/main" id="{8CED2A2E-E15B-4DF9-BE57-FDB2F58FE6E6}"/>
              </a:ext>
            </a:extLst>
          </p:cNvPr>
          <p:cNvPicPr>
            <a:picLocks noChangeAspect="1"/>
          </p:cNvPicPr>
          <p:nvPr/>
        </p:nvPicPr>
        <p:blipFill>
          <a:blip r:embed="rId5"/>
          <a:stretch>
            <a:fillRect/>
          </a:stretch>
        </p:blipFill>
        <p:spPr>
          <a:xfrm>
            <a:off x="8333874" y="818674"/>
            <a:ext cx="1874253" cy="2119179"/>
          </a:xfrm>
          <a:prstGeom prst="rect">
            <a:avLst/>
          </a:prstGeom>
        </p:spPr>
      </p:pic>
      <p:pic>
        <p:nvPicPr>
          <p:cNvPr id="9" name="Picture 9" descr="A picture containing grass, outdoor, plant, hay&#10;&#10;Description automatically generated">
            <a:extLst>
              <a:ext uri="{FF2B5EF4-FFF2-40B4-BE49-F238E27FC236}">
                <a16:creationId xmlns:a16="http://schemas.microsoft.com/office/drawing/2014/main" id="{FF1AAF7F-9EEE-4E00-967C-5D889206DB8D}"/>
              </a:ext>
            </a:extLst>
          </p:cNvPr>
          <p:cNvPicPr>
            <a:picLocks noChangeAspect="1"/>
          </p:cNvPicPr>
          <p:nvPr/>
        </p:nvPicPr>
        <p:blipFill>
          <a:blip r:embed="rId6"/>
          <a:stretch>
            <a:fillRect/>
          </a:stretch>
        </p:blipFill>
        <p:spPr>
          <a:xfrm>
            <a:off x="553453" y="3431248"/>
            <a:ext cx="2743200" cy="2054240"/>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BE5731EC-42D6-4AF5-9654-0C99024351D2}"/>
              </a:ext>
            </a:extLst>
          </p:cNvPr>
          <p:cNvPicPr>
            <a:picLocks noChangeAspect="1"/>
          </p:cNvPicPr>
          <p:nvPr/>
        </p:nvPicPr>
        <p:blipFill>
          <a:blip r:embed="rId7"/>
          <a:stretch>
            <a:fillRect/>
          </a:stretch>
        </p:blipFill>
        <p:spPr>
          <a:xfrm>
            <a:off x="8329862" y="3022015"/>
            <a:ext cx="2029327" cy="2859339"/>
          </a:xfrm>
          <a:prstGeom prst="rect">
            <a:avLst/>
          </a:prstGeom>
        </p:spPr>
      </p:pic>
      <p:sp>
        <p:nvSpPr>
          <p:cNvPr id="11" name="TextBox 10">
            <a:extLst>
              <a:ext uri="{FF2B5EF4-FFF2-40B4-BE49-F238E27FC236}">
                <a16:creationId xmlns:a16="http://schemas.microsoft.com/office/drawing/2014/main" id="{F9350F5D-0D45-47F2-BDA8-897FE548473C}"/>
              </a:ext>
            </a:extLst>
          </p:cNvPr>
          <p:cNvSpPr txBox="1"/>
          <p:nvPr/>
        </p:nvSpPr>
        <p:spPr>
          <a:xfrm>
            <a:off x="941137" y="582061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Broad-band Seismometer</a:t>
            </a:r>
            <a:endParaRPr lang="en-US" dirty="0"/>
          </a:p>
          <a:p>
            <a:pPr algn="l"/>
            <a:endParaRPr lang="en-GB" dirty="0">
              <a:ea typeface="Source Sans Pro"/>
            </a:endParaRPr>
          </a:p>
        </p:txBody>
      </p:sp>
      <p:sp>
        <p:nvSpPr>
          <p:cNvPr id="12" name="TextBox 11">
            <a:extLst>
              <a:ext uri="{FF2B5EF4-FFF2-40B4-BE49-F238E27FC236}">
                <a16:creationId xmlns:a16="http://schemas.microsoft.com/office/drawing/2014/main" id="{FA445CC2-7512-4E0A-A864-5567D15C48DA}"/>
              </a:ext>
            </a:extLst>
          </p:cNvPr>
          <p:cNvSpPr txBox="1"/>
          <p:nvPr/>
        </p:nvSpPr>
        <p:spPr>
          <a:xfrm>
            <a:off x="4720223" y="593674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Short-period Seismometer</a:t>
            </a:r>
            <a:endParaRPr lang="en-US" dirty="0"/>
          </a:p>
          <a:p>
            <a:pPr algn="l"/>
            <a:endParaRPr lang="en-GB" dirty="0">
              <a:ea typeface="Source Sans Pro"/>
            </a:endParaRPr>
          </a:p>
        </p:txBody>
      </p:sp>
      <p:sp>
        <p:nvSpPr>
          <p:cNvPr id="13" name="TextBox 12">
            <a:extLst>
              <a:ext uri="{FF2B5EF4-FFF2-40B4-BE49-F238E27FC236}">
                <a16:creationId xmlns:a16="http://schemas.microsoft.com/office/drawing/2014/main" id="{702C7F1D-ABCF-4425-A0C8-3B0F2B50A95C}"/>
              </a:ext>
            </a:extLst>
          </p:cNvPr>
          <p:cNvSpPr txBox="1"/>
          <p:nvPr/>
        </p:nvSpPr>
        <p:spPr>
          <a:xfrm>
            <a:off x="8338887" y="59593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Geophone</a:t>
            </a:r>
            <a:endParaRPr lang="en-US" dirty="0"/>
          </a:p>
          <a:p>
            <a:pPr algn="l"/>
            <a:endParaRPr lang="en-GB" dirty="0">
              <a:ea typeface="Source Sans Pro"/>
            </a:endParaRPr>
          </a:p>
        </p:txBody>
      </p:sp>
    </p:spTree>
    <p:extLst>
      <p:ext uri="{BB962C8B-B14F-4D97-AF65-F5344CB8AC3E}">
        <p14:creationId xmlns:p14="http://schemas.microsoft.com/office/powerpoint/2010/main" val="320836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5E558-AEC7-4425-9D48-931ACF89A588}"/>
              </a:ext>
            </a:extLst>
          </p:cNvPr>
          <p:cNvSpPr>
            <a:spLocks noGrp="1"/>
          </p:cNvSpPr>
          <p:nvPr>
            <p:ph type="title"/>
          </p:nvPr>
        </p:nvSpPr>
        <p:spPr>
          <a:xfrm>
            <a:off x="898442" y="549275"/>
            <a:ext cx="10477918" cy="1305727"/>
          </a:xfrm>
        </p:spPr>
        <p:txBody>
          <a:bodyPr vert="horz" wrap="square" lIns="0" tIns="0" rIns="0" bIns="0" rtlCol="0" anchor="ctr" anchorCtr="0">
            <a:noAutofit/>
          </a:bodyPr>
          <a:lstStyle/>
          <a:p>
            <a:pPr>
              <a:lnSpc>
                <a:spcPct val="90000"/>
              </a:lnSpc>
            </a:pPr>
            <a:r>
              <a:rPr lang="en-US" sz="3600" b="1" dirty="0"/>
              <a:t>How can we record water flow signature via </a:t>
            </a:r>
            <a:endParaRPr lang="en-US" sz="3600"/>
          </a:p>
          <a:p>
            <a:pPr>
              <a:lnSpc>
                <a:spcPct val="90000"/>
              </a:lnSpc>
            </a:pPr>
            <a:r>
              <a:rPr lang="en-US" sz="3600" b="1" dirty="0"/>
              <a:t>“seismology”?</a:t>
            </a:r>
            <a:endParaRPr lang="en-US" sz="3600" dirty="0"/>
          </a:p>
          <a:p>
            <a:pPr>
              <a:lnSpc>
                <a:spcPct val="90000"/>
              </a:lnSpc>
            </a:pPr>
            <a:endParaRPr lang="en-US" sz="2300"/>
          </a:p>
        </p:txBody>
      </p:sp>
      <p:sp>
        <p:nvSpPr>
          <p:cNvPr id="24" name="Rectangle 23">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Shape&#10;&#10;Description automatically generated">
            <a:extLst>
              <a:ext uri="{FF2B5EF4-FFF2-40B4-BE49-F238E27FC236}">
                <a16:creationId xmlns:a16="http://schemas.microsoft.com/office/drawing/2014/main" id="{90EEEF2B-CC39-4386-BBF1-554D3CBD7130}"/>
              </a:ext>
            </a:extLst>
          </p:cNvPr>
          <p:cNvPicPr>
            <a:picLocks noGrp="1" noChangeAspect="1"/>
          </p:cNvPicPr>
          <p:nvPr>
            <p:ph sz="half" idx="1"/>
          </p:nvPr>
        </p:nvPicPr>
        <p:blipFill>
          <a:blip r:embed="rId2"/>
          <a:stretch>
            <a:fillRect/>
          </a:stretch>
        </p:blipFill>
        <p:spPr>
          <a:xfrm>
            <a:off x="814391" y="2083435"/>
            <a:ext cx="10563218" cy="4225290"/>
          </a:xfrm>
          <a:custGeom>
            <a:avLst/>
            <a:gdLst/>
            <a:ahLst/>
            <a:cxnLst/>
            <a:rect l="l" t="t" r="r" b="b"/>
            <a:pathLst>
              <a:path w="12192000" h="4225290">
                <a:moveTo>
                  <a:pt x="0" y="0"/>
                </a:moveTo>
                <a:lnTo>
                  <a:pt x="12192000" y="0"/>
                </a:lnTo>
                <a:lnTo>
                  <a:pt x="12192000" y="4225290"/>
                </a:lnTo>
                <a:lnTo>
                  <a:pt x="0" y="4225290"/>
                </a:lnTo>
                <a:close/>
              </a:path>
            </a:pathLst>
          </a:custGeom>
        </p:spPr>
      </p:pic>
      <p:sp>
        <p:nvSpPr>
          <p:cNvPr id="26" name="Rectangle 25">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99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90617-1C0F-4AB8-A0C2-2C455A19836F}"/>
              </a:ext>
            </a:extLst>
          </p:cNvPr>
          <p:cNvSpPr>
            <a:spLocks noGrp="1"/>
          </p:cNvSpPr>
          <p:nvPr>
            <p:ph type="title"/>
          </p:nvPr>
        </p:nvSpPr>
        <p:spPr/>
        <p:txBody>
          <a:bodyPr>
            <a:normAutofit fontScale="90000"/>
          </a:bodyPr>
          <a:lstStyle/>
          <a:p>
            <a:r>
              <a:rPr lang="en-GB" b="1">
                <a:ea typeface="+mj-lt"/>
                <a:cs typeface="+mj-lt"/>
              </a:rPr>
              <a:t>Avoca River Experiment- Co. Wicklow- Oct. 2019</a:t>
            </a:r>
            <a:endParaRPr lang="en-US"/>
          </a:p>
          <a:p>
            <a:endParaRPr lang="en-GB" dirty="0"/>
          </a:p>
        </p:txBody>
      </p:sp>
      <p:pic>
        <p:nvPicPr>
          <p:cNvPr id="3" name="Picture 3" descr="A picture containing antenna, screw&#10;&#10;Description automatically generated">
            <a:extLst>
              <a:ext uri="{FF2B5EF4-FFF2-40B4-BE49-F238E27FC236}">
                <a16:creationId xmlns:a16="http://schemas.microsoft.com/office/drawing/2014/main" id="{6AC5F2AE-E2E9-478B-8022-2B2D3BBF44DC}"/>
              </a:ext>
            </a:extLst>
          </p:cNvPr>
          <p:cNvPicPr>
            <a:picLocks noGrp="1" noChangeAspect="1"/>
          </p:cNvPicPr>
          <p:nvPr>
            <p:ph idx="1"/>
          </p:nvPr>
        </p:nvPicPr>
        <p:blipFill>
          <a:blip r:embed="rId2"/>
          <a:stretch>
            <a:fillRect/>
          </a:stretch>
        </p:blipFill>
        <p:spPr>
          <a:xfrm>
            <a:off x="2102185" y="1215264"/>
            <a:ext cx="9458157" cy="1363914"/>
          </a:xfrm>
        </p:spPr>
      </p:pic>
      <p:pic>
        <p:nvPicPr>
          <p:cNvPr id="4" name="Picture 4" descr="Diagram&#10;&#10;Description automatically generated">
            <a:extLst>
              <a:ext uri="{FF2B5EF4-FFF2-40B4-BE49-F238E27FC236}">
                <a16:creationId xmlns:a16="http://schemas.microsoft.com/office/drawing/2014/main" id="{DEC2F879-D97E-487D-BDA6-0617EA9BB5E7}"/>
              </a:ext>
            </a:extLst>
          </p:cNvPr>
          <p:cNvPicPr>
            <a:picLocks noChangeAspect="1"/>
          </p:cNvPicPr>
          <p:nvPr/>
        </p:nvPicPr>
        <p:blipFill>
          <a:blip r:embed="rId3"/>
          <a:stretch>
            <a:fillRect/>
          </a:stretch>
        </p:blipFill>
        <p:spPr>
          <a:xfrm>
            <a:off x="152400" y="2809029"/>
            <a:ext cx="5630777" cy="3940363"/>
          </a:xfrm>
          <a:prstGeom prst="rect">
            <a:avLst/>
          </a:prstGeom>
        </p:spPr>
      </p:pic>
      <p:pic>
        <p:nvPicPr>
          <p:cNvPr id="5" name="Picture 5" descr="Chart, histogram&#10;&#10;Description automatically generated">
            <a:extLst>
              <a:ext uri="{FF2B5EF4-FFF2-40B4-BE49-F238E27FC236}">
                <a16:creationId xmlns:a16="http://schemas.microsoft.com/office/drawing/2014/main" id="{C28EC9B6-0A43-48DD-BDE3-C9D81A14BDA2}"/>
              </a:ext>
            </a:extLst>
          </p:cNvPr>
          <p:cNvPicPr>
            <a:picLocks noChangeAspect="1"/>
          </p:cNvPicPr>
          <p:nvPr/>
        </p:nvPicPr>
        <p:blipFill>
          <a:blip r:embed="rId4"/>
          <a:stretch>
            <a:fillRect/>
          </a:stretch>
        </p:blipFill>
        <p:spPr>
          <a:xfrm>
            <a:off x="6101347" y="5301572"/>
            <a:ext cx="5630778" cy="1241277"/>
          </a:xfrm>
          <a:prstGeom prst="rect">
            <a:avLst/>
          </a:prstGeom>
        </p:spPr>
      </p:pic>
      <p:pic>
        <p:nvPicPr>
          <p:cNvPr id="6" name="Picture 6" descr="A picture containing outdoor, tree, grass, plant&#10;&#10;Description automatically generated">
            <a:extLst>
              <a:ext uri="{FF2B5EF4-FFF2-40B4-BE49-F238E27FC236}">
                <a16:creationId xmlns:a16="http://schemas.microsoft.com/office/drawing/2014/main" id="{1442F0BB-691D-4DDE-90AA-9359E7D0CC88}"/>
              </a:ext>
            </a:extLst>
          </p:cNvPr>
          <p:cNvPicPr>
            <a:picLocks noChangeAspect="1"/>
          </p:cNvPicPr>
          <p:nvPr/>
        </p:nvPicPr>
        <p:blipFill>
          <a:blip r:embed="rId5"/>
          <a:stretch>
            <a:fillRect/>
          </a:stretch>
        </p:blipFill>
        <p:spPr>
          <a:xfrm>
            <a:off x="7210926" y="2814192"/>
            <a:ext cx="3291305" cy="2258984"/>
          </a:xfrm>
          <a:prstGeom prst="rect">
            <a:avLst/>
          </a:prstGeom>
        </p:spPr>
      </p:pic>
    </p:spTree>
    <p:extLst>
      <p:ext uri="{BB962C8B-B14F-4D97-AF65-F5344CB8AC3E}">
        <p14:creationId xmlns:p14="http://schemas.microsoft.com/office/powerpoint/2010/main" val="18315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4CAA47-F352-41D2-AA4A-BB539F05C201}"/>
              </a:ext>
            </a:extLst>
          </p:cNvPr>
          <p:cNvSpPr>
            <a:spLocks noGrp="1"/>
          </p:cNvSpPr>
          <p:nvPr>
            <p:ph type="title"/>
          </p:nvPr>
        </p:nvSpPr>
        <p:spPr>
          <a:xfrm>
            <a:off x="550862" y="580363"/>
            <a:ext cx="5437188" cy="1997855"/>
          </a:xfrm>
        </p:spPr>
        <p:txBody>
          <a:bodyPr wrap="square" anchor="t">
            <a:normAutofit/>
          </a:bodyPr>
          <a:lstStyle/>
          <a:p>
            <a:r>
              <a:rPr lang="en-US"/>
              <a:t>What are geohazards??</a:t>
            </a:r>
          </a:p>
        </p:txBody>
      </p:sp>
      <p:sp>
        <p:nvSpPr>
          <p:cNvPr id="10" name="Oval 9">
            <a:extLst>
              <a:ext uri="{FF2B5EF4-FFF2-40B4-BE49-F238E27FC236}">
                <a16:creationId xmlns:a16="http://schemas.microsoft.com/office/drawing/2014/main" id="{6959C3E7-D59B-44C4-9BBD-3BC2A41A0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151" y="329564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654876B-FB01-4E58-9C9F-3D510011B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22329" y="4018501"/>
            <a:ext cx="1468514" cy="1521012"/>
            <a:chOff x="8926879" y="88028"/>
            <a:chExt cx="1468514" cy="1521012"/>
          </a:xfrm>
        </p:grpSpPr>
        <p:sp>
          <p:nvSpPr>
            <p:cNvPr id="13" name="Freeform 5">
              <a:extLst>
                <a:ext uri="{FF2B5EF4-FFF2-40B4-BE49-F238E27FC236}">
                  <a16:creationId xmlns:a16="http://schemas.microsoft.com/office/drawing/2014/main" id="{6EE14B10-2C91-4CF8-ABB6-7E21AA98C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153221" y="88028"/>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5A93B35E-1AB2-4CCC-91AC-122E57A18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8926879" y="221946"/>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E9951197-11BD-489A-BF2C-E542541AB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455555" y="532490"/>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20EFB761-D3E0-4E34-8A36-0E94C646D238}"/>
              </a:ext>
            </a:extLst>
          </p:cNvPr>
          <p:cNvSpPr>
            <a:spLocks noGrp="1"/>
          </p:cNvSpPr>
          <p:nvPr>
            <p:ph idx="1"/>
          </p:nvPr>
        </p:nvSpPr>
        <p:spPr>
          <a:xfrm>
            <a:off x="7140575" y="1520825"/>
            <a:ext cx="4500562" cy="4572000"/>
          </a:xfrm>
        </p:spPr>
        <p:txBody>
          <a:bodyPr vert="horz" lIns="0" tIns="0" rIns="0" bIns="0" rtlCol="0" anchor="t">
            <a:normAutofit/>
          </a:bodyPr>
          <a:lstStyle/>
          <a:p>
            <a:pPr marL="0" indent="0">
              <a:lnSpc>
                <a:spcPct val="100000"/>
              </a:lnSpc>
              <a:buNone/>
            </a:pPr>
            <a:r>
              <a:rPr lang="en-US" sz="1900">
                <a:ea typeface="Source Sans Pro"/>
              </a:rPr>
              <a:t>They  are naturally occurring  geological and environmental  conditions that can cause damage, loss of property and or life. They involve long or short-term geological processes.</a:t>
            </a:r>
          </a:p>
          <a:p>
            <a:pPr marL="0" indent="0">
              <a:lnSpc>
                <a:spcPct val="100000"/>
              </a:lnSpc>
              <a:buNone/>
            </a:pPr>
            <a:r>
              <a:rPr lang="en-US" sz="1900">
                <a:ea typeface="Source Sans Pro"/>
              </a:rPr>
              <a:t>Examples</a:t>
            </a:r>
          </a:p>
          <a:p>
            <a:pPr marL="0" indent="0">
              <a:lnSpc>
                <a:spcPct val="100000"/>
              </a:lnSpc>
              <a:buNone/>
            </a:pPr>
            <a:r>
              <a:rPr lang="en-US" sz="1900">
                <a:ea typeface="Source Sans Pro"/>
              </a:rPr>
              <a:t>Earthquakes</a:t>
            </a:r>
          </a:p>
          <a:p>
            <a:pPr marL="0" indent="0">
              <a:lnSpc>
                <a:spcPct val="100000"/>
              </a:lnSpc>
              <a:buNone/>
            </a:pPr>
            <a:r>
              <a:rPr lang="en-US" sz="1900">
                <a:ea typeface="Source Sans Pro"/>
              </a:rPr>
              <a:t>Landslides</a:t>
            </a:r>
          </a:p>
          <a:p>
            <a:pPr marL="0" indent="0">
              <a:lnSpc>
                <a:spcPct val="100000"/>
              </a:lnSpc>
              <a:buNone/>
            </a:pPr>
            <a:r>
              <a:rPr lang="en-US" sz="1900">
                <a:ea typeface="Source Sans Pro"/>
              </a:rPr>
              <a:t>Tsunamis</a:t>
            </a:r>
          </a:p>
          <a:p>
            <a:pPr marL="0" indent="0">
              <a:lnSpc>
                <a:spcPct val="100000"/>
              </a:lnSpc>
              <a:buNone/>
            </a:pPr>
            <a:r>
              <a:rPr lang="en-US" sz="1900">
                <a:ea typeface="Source Sans Pro"/>
              </a:rPr>
              <a:t>Flooding</a:t>
            </a:r>
          </a:p>
          <a:p>
            <a:pPr marL="0" indent="0">
              <a:lnSpc>
                <a:spcPct val="100000"/>
              </a:lnSpc>
              <a:buNone/>
            </a:pPr>
            <a:r>
              <a:rPr lang="en-US" sz="1900">
                <a:ea typeface="Source Sans Pro"/>
              </a:rPr>
              <a:t>Other examples??</a:t>
            </a:r>
          </a:p>
        </p:txBody>
      </p:sp>
    </p:spTree>
    <p:extLst>
      <p:ext uri="{BB962C8B-B14F-4D97-AF65-F5344CB8AC3E}">
        <p14:creationId xmlns:p14="http://schemas.microsoft.com/office/powerpoint/2010/main" val="267164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4975F-47F4-4926-8651-843F66AB0E9A}"/>
              </a:ext>
            </a:extLst>
          </p:cNvPr>
          <p:cNvSpPr>
            <a:spLocks noGrp="1"/>
          </p:cNvSpPr>
          <p:nvPr>
            <p:ph type="title"/>
          </p:nvPr>
        </p:nvSpPr>
        <p:spPr>
          <a:xfrm>
            <a:off x="550862" y="770863"/>
            <a:ext cx="4425157" cy="2464148"/>
          </a:xfrm>
        </p:spPr>
        <p:txBody>
          <a:bodyPr wrap="square" anchor="t">
            <a:normAutofit/>
          </a:bodyPr>
          <a:lstStyle/>
          <a:p>
            <a:endParaRPr lang="en-GB"/>
          </a:p>
        </p:txBody>
      </p:sp>
      <p:grpSp>
        <p:nvGrpSpPr>
          <p:cNvPr id="11" name="Group 10">
            <a:extLst>
              <a:ext uri="{FF2B5EF4-FFF2-40B4-BE49-F238E27FC236}">
                <a16:creationId xmlns:a16="http://schemas.microsoft.com/office/drawing/2014/main" id="{D0342557-9691-41B1-9FFF-027845ED04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0971" y="1982786"/>
            <a:ext cx="734257" cy="760506"/>
            <a:chOff x="5243759" y="1363788"/>
            <a:chExt cx="734257" cy="760506"/>
          </a:xfrm>
        </p:grpSpPr>
        <p:sp>
          <p:nvSpPr>
            <p:cNvPr id="12" name="Freeform 5">
              <a:extLst>
                <a:ext uri="{FF2B5EF4-FFF2-40B4-BE49-F238E27FC236}">
                  <a16:creationId xmlns:a16="http://schemas.microsoft.com/office/drawing/2014/main" id="{086D6FFF-B330-42B3-9F1F-607CECF8D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8D054D43-E740-4CA9-8197-85FBE2EC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CB5EB56C-B805-41B2-88BA-B198E68E69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4" descr="A picture containing text, ground, outdoor, yellow&#10;&#10;Description automatically generated">
            <a:extLst>
              <a:ext uri="{FF2B5EF4-FFF2-40B4-BE49-F238E27FC236}">
                <a16:creationId xmlns:a16="http://schemas.microsoft.com/office/drawing/2014/main" id="{0EBFC04C-30B7-473C-A307-336263D1BDFC}"/>
              </a:ext>
            </a:extLst>
          </p:cNvPr>
          <p:cNvPicPr>
            <a:picLocks noChangeAspect="1"/>
          </p:cNvPicPr>
          <p:nvPr/>
        </p:nvPicPr>
        <p:blipFill>
          <a:blip r:embed="rId2"/>
          <a:stretch>
            <a:fillRect/>
          </a:stretch>
        </p:blipFill>
        <p:spPr>
          <a:xfrm>
            <a:off x="455614" y="510528"/>
            <a:ext cx="4618831" cy="2866727"/>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944D963F-6566-4FD5-8FED-E16E2E0DCD6B}"/>
              </a:ext>
            </a:extLst>
          </p:cNvPr>
          <p:cNvSpPr>
            <a:spLocks noGrp="1"/>
          </p:cNvSpPr>
          <p:nvPr>
            <p:ph idx="1"/>
          </p:nvPr>
        </p:nvSpPr>
        <p:spPr>
          <a:xfrm>
            <a:off x="5533233" y="770733"/>
            <a:ext cx="5631654" cy="5072061"/>
          </a:xfrm>
        </p:spPr>
        <p:txBody>
          <a:bodyPr vert="horz" lIns="0" tIns="0" rIns="0" bIns="0" rtlCol="0" anchor="t">
            <a:normAutofit/>
          </a:bodyPr>
          <a:lstStyle/>
          <a:p>
            <a:pPr marL="0" indent="0">
              <a:buNone/>
            </a:pPr>
            <a:r>
              <a:rPr lang="en-GB" dirty="0">
                <a:ea typeface="+mn-lt"/>
                <a:cs typeface="+mn-lt"/>
              </a:rPr>
              <a:t>An </a:t>
            </a:r>
            <a:r>
              <a:rPr lang="en-GB" b="1" dirty="0">
                <a:ea typeface="+mn-lt"/>
                <a:cs typeface="+mn-lt"/>
              </a:rPr>
              <a:t>earthquake </a:t>
            </a:r>
            <a:r>
              <a:rPr lang="en-GB" dirty="0">
                <a:ea typeface="+mn-lt"/>
                <a:cs typeface="+mn-lt"/>
              </a:rPr>
              <a:t>is a vibration of the earth’s surface caused by the sudden release of energy beneath the crust. </a:t>
            </a:r>
            <a:endParaRPr lang="en-GB">
              <a:solidFill>
                <a:srgbClr val="FFFFFF">
                  <a:alpha val="60000"/>
                </a:srgbClr>
              </a:solidFill>
              <a:ea typeface="Source Sans Pro"/>
            </a:endParaRPr>
          </a:p>
          <a:p>
            <a:pPr marL="0" indent="0">
              <a:buNone/>
            </a:pPr>
            <a:r>
              <a:rPr lang="en-GB" dirty="0">
                <a:ea typeface="+mn-lt"/>
                <a:cs typeface="+mn-lt"/>
              </a:rPr>
              <a:t>Around 8,000 earthquakes occur on average every year, of which approximately 1,000 are strong enough to be felt. About 40 of these result in major damage and, on average, 8,000 people are killed by the effects.</a:t>
            </a:r>
            <a:endParaRPr lang="en-GB" dirty="0">
              <a:solidFill>
                <a:srgbClr val="FFFFFF">
                  <a:alpha val="60000"/>
                </a:srgbClr>
              </a:solidFill>
              <a:ea typeface="Source Sans Pro"/>
            </a:endParaRPr>
          </a:p>
          <a:p>
            <a:pPr marL="0" indent="0">
              <a:buNone/>
            </a:pPr>
            <a:r>
              <a:rPr lang="en-GB" b="1" dirty="0">
                <a:ea typeface="+mn-lt"/>
                <a:cs typeface="+mn-lt"/>
              </a:rPr>
              <a:t>Focus: </a:t>
            </a:r>
            <a:r>
              <a:rPr lang="en-GB" dirty="0">
                <a:ea typeface="+mn-lt"/>
                <a:cs typeface="+mn-lt"/>
              </a:rPr>
              <a:t>This is the point inside the earth’s crust where the earthquake originates. The focus can be:</a:t>
            </a:r>
            <a:endParaRPr lang="en-GB" b="1" dirty="0">
              <a:solidFill>
                <a:srgbClr val="FFFFFF">
                  <a:alpha val="60000"/>
                </a:srgbClr>
              </a:solidFill>
              <a:ea typeface="Source Sans Pro"/>
            </a:endParaRPr>
          </a:p>
          <a:p>
            <a:pPr marL="342900" indent="-342900"/>
            <a:endParaRPr lang="en-GB" dirty="0">
              <a:solidFill>
                <a:srgbClr val="FFFFFF">
                  <a:alpha val="60000"/>
                </a:srgbClr>
              </a:solidFill>
              <a:ea typeface="Source Sans Pro"/>
            </a:endParaRPr>
          </a:p>
          <a:p>
            <a:endParaRPr lang="en-GB" dirty="0">
              <a:solidFill>
                <a:srgbClr val="FFFFFF">
                  <a:alpha val="60000"/>
                </a:srgbClr>
              </a:solidFill>
              <a:ea typeface="Source Sans Pro"/>
            </a:endParaRPr>
          </a:p>
          <a:p>
            <a:endParaRPr lang="en-GB">
              <a:solidFill>
                <a:srgbClr val="FFFFFF">
                  <a:alpha val="60000"/>
                </a:srgbClr>
              </a:solidFill>
              <a:ea typeface="Source Sans Pro"/>
            </a:endParaRPr>
          </a:p>
        </p:txBody>
      </p:sp>
      <p:sp>
        <p:nvSpPr>
          <p:cNvPr id="5" name="TextBox 4">
            <a:extLst>
              <a:ext uri="{FF2B5EF4-FFF2-40B4-BE49-F238E27FC236}">
                <a16:creationId xmlns:a16="http://schemas.microsoft.com/office/drawing/2014/main" id="{EEF76ADE-0067-4ABA-8212-440217BCEEDB}"/>
              </a:ext>
            </a:extLst>
          </p:cNvPr>
          <p:cNvSpPr txBox="1"/>
          <p:nvPr/>
        </p:nvSpPr>
        <p:spPr>
          <a:xfrm>
            <a:off x="1581150" y="451008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ea typeface="Source Sans Pro"/>
            </a:endParaRPr>
          </a:p>
        </p:txBody>
      </p:sp>
      <p:graphicFrame>
        <p:nvGraphicFramePr>
          <p:cNvPr id="6" name="Diagram 6">
            <a:extLst>
              <a:ext uri="{FF2B5EF4-FFF2-40B4-BE49-F238E27FC236}">
                <a16:creationId xmlns:a16="http://schemas.microsoft.com/office/drawing/2014/main" id="{6E4B3F3A-5218-432D-9643-E4C4D7BEF564}"/>
              </a:ext>
            </a:extLst>
          </p:cNvPr>
          <p:cNvGraphicFramePr/>
          <p:nvPr>
            <p:extLst>
              <p:ext uri="{D42A27DB-BD31-4B8C-83A1-F6EECF244321}">
                <p14:modId xmlns:p14="http://schemas.microsoft.com/office/powerpoint/2010/main" val="455858011"/>
              </p:ext>
            </p:extLst>
          </p:nvPr>
        </p:nvGraphicFramePr>
        <p:xfrm>
          <a:off x="547687" y="3374231"/>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 name="Arrow: Left 88">
            <a:extLst>
              <a:ext uri="{FF2B5EF4-FFF2-40B4-BE49-F238E27FC236}">
                <a16:creationId xmlns:a16="http://schemas.microsoft.com/office/drawing/2014/main" id="{44A1490C-15CB-41AF-9AB1-12EF0B341EE7}"/>
              </a:ext>
            </a:extLst>
          </p:cNvPr>
          <p:cNvSpPr/>
          <p:nvPr/>
        </p:nvSpPr>
        <p:spPr>
          <a:xfrm>
            <a:off x="6809328" y="5139309"/>
            <a:ext cx="1916905" cy="70246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449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C24A11-312D-486D-93A0-EC3DE00ED032}"/>
              </a:ext>
            </a:extLst>
          </p:cNvPr>
          <p:cNvSpPr>
            <a:spLocks noGrp="1"/>
          </p:cNvSpPr>
          <p:nvPr>
            <p:ph type="title"/>
          </p:nvPr>
        </p:nvSpPr>
        <p:spPr>
          <a:xfrm>
            <a:off x="6201412" y="549275"/>
            <a:ext cx="5437185" cy="1997855"/>
          </a:xfrm>
        </p:spPr>
        <p:txBody>
          <a:bodyPr vert="horz" wrap="square" lIns="0" tIns="0" rIns="0" bIns="0" rtlCol="0" anchor="b" anchorCtr="0">
            <a:normAutofit/>
          </a:bodyPr>
          <a:lstStyle/>
          <a:p>
            <a:pPr>
              <a:lnSpc>
                <a:spcPct val="90000"/>
              </a:lnSpc>
            </a:pPr>
            <a:r>
              <a:rPr lang="en-US" sz="3700"/>
              <a:t>Where Earthquakes occur – </a:t>
            </a:r>
            <a:br>
              <a:rPr lang="en-US" sz="3700"/>
            </a:br>
            <a:r>
              <a:rPr lang="en-US" sz="3700"/>
              <a:t>converging boundaries</a:t>
            </a:r>
            <a:br>
              <a:rPr lang="en-US" sz="3700"/>
            </a:br>
            <a:endParaRPr lang="en-US" sz="3700"/>
          </a:p>
        </p:txBody>
      </p:sp>
      <p:pic>
        <p:nvPicPr>
          <p:cNvPr id="5" name="Picture 5" descr="Map&#10;&#10;Description automatically generated">
            <a:extLst>
              <a:ext uri="{FF2B5EF4-FFF2-40B4-BE49-F238E27FC236}">
                <a16:creationId xmlns:a16="http://schemas.microsoft.com/office/drawing/2014/main" id="{0E66266A-B5C8-4BDA-B9BB-F9A8D7F16B63}"/>
              </a:ext>
            </a:extLst>
          </p:cNvPr>
          <p:cNvPicPr>
            <a:picLocks noGrp="1" noChangeAspect="1"/>
          </p:cNvPicPr>
          <p:nvPr>
            <p:ph sz="half" idx="2"/>
          </p:nvPr>
        </p:nvPicPr>
        <p:blipFill>
          <a:blip r:embed="rId2"/>
          <a:stretch>
            <a:fillRect/>
          </a:stretch>
        </p:blipFill>
        <p:spPr>
          <a:xfrm>
            <a:off x="612935" y="2202932"/>
            <a:ext cx="6425559" cy="3904698"/>
          </a:xfrm>
          <a:custGeom>
            <a:avLst/>
            <a:gdLst/>
            <a:ahLst/>
            <a:cxnLst/>
            <a:rect l="l" t="t" r="r" b="b"/>
            <a:pathLst>
              <a:path w="5092062" h="5759450">
                <a:moveTo>
                  <a:pt x="0" y="0"/>
                </a:moveTo>
                <a:lnTo>
                  <a:pt x="5092062" y="0"/>
                </a:lnTo>
                <a:lnTo>
                  <a:pt x="5092062" y="5759450"/>
                </a:lnTo>
                <a:lnTo>
                  <a:pt x="0" y="5759450"/>
                </a:lnTo>
                <a:close/>
              </a:path>
            </a:pathLst>
          </a:custGeom>
        </p:spPr>
      </p:pic>
      <p:sp>
        <p:nvSpPr>
          <p:cNvPr id="3" name="Content Placeholder 2">
            <a:extLst>
              <a:ext uri="{FF2B5EF4-FFF2-40B4-BE49-F238E27FC236}">
                <a16:creationId xmlns:a16="http://schemas.microsoft.com/office/drawing/2014/main" id="{C3134254-412D-4EF4-B27C-536B25544A76}"/>
              </a:ext>
            </a:extLst>
          </p:cNvPr>
          <p:cNvSpPr>
            <a:spLocks noGrp="1"/>
          </p:cNvSpPr>
          <p:nvPr>
            <p:ph sz="half" idx="1"/>
          </p:nvPr>
        </p:nvSpPr>
        <p:spPr>
          <a:xfrm>
            <a:off x="7415847" y="2677306"/>
            <a:ext cx="4222750" cy="3415519"/>
          </a:xfrm>
        </p:spPr>
        <p:txBody>
          <a:bodyPr vert="horz" wrap="square" lIns="0" tIns="0" rIns="0" bIns="0" rtlCol="0" anchor="t">
            <a:normAutofit/>
          </a:bodyPr>
          <a:lstStyle/>
          <a:p>
            <a:r>
              <a:rPr lang="en-US"/>
              <a:t>The deepest, most powerful earthquakes occur where plates collide. Massive friction is caused between layers of rock at </a:t>
            </a:r>
            <a:r>
              <a:rPr lang="en-US" b="1"/>
              <a:t>subduction zones</a:t>
            </a:r>
            <a:r>
              <a:rPr lang="en-US"/>
              <a:t> when an oceanic plate is in collision with another tectonic plate</a:t>
            </a:r>
          </a:p>
        </p:txBody>
      </p:sp>
    </p:spTree>
    <p:extLst>
      <p:ext uri="{BB962C8B-B14F-4D97-AF65-F5344CB8AC3E}">
        <p14:creationId xmlns:p14="http://schemas.microsoft.com/office/powerpoint/2010/main" val="63317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AD5B-8215-41BF-AE33-F70D0C603E77}"/>
              </a:ext>
            </a:extLst>
          </p:cNvPr>
          <p:cNvSpPr>
            <a:spLocks noGrp="1"/>
          </p:cNvSpPr>
          <p:nvPr>
            <p:ph type="title"/>
          </p:nvPr>
        </p:nvSpPr>
        <p:spPr/>
        <p:txBody>
          <a:bodyPr/>
          <a:lstStyle/>
          <a:p>
            <a:r>
              <a:rPr lang="en-GB" dirty="0"/>
              <a:t>Diverging Boundaries</a:t>
            </a:r>
          </a:p>
        </p:txBody>
      </p:sp>
      <p:sp>
        <p:nvSpPr>
          <p:cNvPr id="3" name="Content Placeholder 2">
            <a:extLst>
              <a:ext uri="{FF2B5EF4-FFF2-40B4-BE49-F238E27FC236}">
                <a16:creationId xmlns:a16="http://schemas.microsoft.com/office/drawing/2014/main" id="{106A2E2A-C7A5-4879-9347-9922AF94997E}"/>
              </a:ext>
            </a:extLst>
          </p:cNvPr>
          <p:cNvSpPr>
            <a:spLocks noGrp="1"/>
          </p:cNvSpPr>
          <p:nvPr>
            <p:ph sz="half" idx="1"/>
          </p:nvPr>
        </p:nvSpPr>
        <p:spPr>
          <a:xfrm>
            <a:off x="550862" y="2097175"/>
            <a:ext cx="5078414" cy="3995650"/>
          </a:xfrm>
        </p:spPr>
        <p:txBody>
          <a:bodyPr vert="horz" wrap="square" lIns="0" tIns="0" rIns="0" bIns="0" rtlCol="0" anchor="t">
            <a:normAutofit/>
          </a:bodyPr>
          <a:lstStyle/>
          <a:p>
            <a:r>
              <a:rPr lang="en-GB" sz="2400" dirty="0">
                <a:ea typeface="+mn-lt"/>
                <a:cs typeface="+mn-lt"/>
              </a:rPr>
              <a:t>Earthquakes occur along the fractures that appear as two plates separate from one another. </a:t>
            </a:r>
            <a:endParaRPr lang="en-GB" sz="2400">
              <a:solidFill>
                <a:srgbClr val="FFFFFF">
                  <a:alpha val="60000"/>
                </a:srgbClr>
              </a:solidFill>
              <a:ea typeface="Source Sans Pro"/>
            </a:endParaRPr>
          </a:p>
          <a:p>
            <a:r>
              <a:rPr lang="en-GB" sz="2400" dirty="0">
                <a:ea typeface="+mn-lt"/>
                <a:cs typeface="+mn-lt"/>
              </a:rPr>
              <a:t>Many earthquakes occur along the </a:t>
            </a:r>
            <a:r>
              <a:rPr lang="en-GB" sz="2400" b="1" dirty="0">
                <a:ea typeface="+mn-lt"/>
                <a:cs typeface="+mn-lt"/>
              </a:rPr>
              <a:t>Mid-Atlantic Ridge  </a:t>
            </a:r>
            <a:r>
              <a:rPr lang="en-GB" sz="2400" dirty="0">
                <a:ea typeface="+mn-lt"/>
                <a:cs typeface="+mn-lt"/>
              </a:rPr>
              <a:t>but often go unnoticed as no lives are lost and no damage occurs.</a:t>
            </a:r>
            <a:endParaRPr lang="en-GB" sz="2400" dirty="0"/>
          </a:p>
        </p:txBody>
      </p:sp>
      <p:pic>
        <p:nvPicPr>
          <p:cNvPr id="5" name="Picture 5" descr="Map&#10;&#10;Description automatically generated">
            <a:extLst>
              <a:ext uri="{FF2B5EF4-FFF2-40B4-BE49-F238E27FC236}">
                <a16:creationId xmlns:a16="http://schemas.microsoft.com/office/drawing/2014/main" id="{2C87E781-069D-44B9-997F-AAE9EA8D6FD3}"/>
              </a:ext>
            </a:extLst>
          </p:cNvPr>
          <p:cNvPicPr>
            <a:picLocks noGrp="1" noChangeAspect="1"/>
          </p:cNvPicPr>
          <p:nvPr>
            <p:ph sz="half" idx="2"/>
          </p:nvPr>
        </p:nvPicPr>
        <p:blipFill>
          <a:blip r:embed="rId2"/>
          <a:stretch>
            <a:fillRect/>
          </a:stretch>
        </p:blipFill>
        <p:spPr>
          <a:xfrm>
            <a:off x="5788820" y="2253760"/>
            <a:ext cx="5852318" cy="3456262"/>
          </a:xfrm>
        </p:spPr>
      </p:pic>
    </p:spTree>
    <p:extLst>
      <p:ext uri="{BB962C8B-B14F-4D97-AF65-F5344CB8AC3E}">
        <p14:creationId xmlns:p14="http://schemas.microsoft.com/office/powerpoint/2010/main" val="129714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ABD4-D043-4122-9EA7-FD3ACC231FD6}"/>
              </a:ext>
            </a:extLst>
          </p:cNvPr>
          <p:cNvSpPr>
            <a:spLocks noGrp="1"/>
          </p:cNvSpPr>
          <p:nvPr>
            <p:ph type="title"/>
          </p:nvPr>
        </p:nvSpPr>
        <p:spPr/>
        <p:txBody>
          <a:bodyPr/>
          <a:lstStyle/>
          <a:p>
            <a:r>
              <a:rPr lang="en-GB" dirty="0"/>
              <a:t>Transform Boundaries</a:t>
            </a:r>
          </a:p>
        </p:txBody>
      </p:sp>
      <p:pic>
        <p:nvPicPr>
          <p:cNvPr id="5" name="Picture 5" descr="Map&#10;&#10;Description automatically generated">
            <a:extLst>
              <a:ext uri="{FF2B5EF4-FFF2-40B4-BE49-F238E27FC236}">
                <a16:creationId xmlns:a16="http://schemas.microsoft.com/office/drawing/2014/main" id="{E6A9A0F3-5963-4F51-92FC-5093E44E5B14}"/>
              </a:ext>
            </a:extLst>
          </p:cNvPr>
          <p:cNvPicPr>
            <a:picLocks noGrp="1" noChangeAspect="1"/>
          </p:cNvPicPr>
          <p:nvPr>
            <p:ph sz="half" idx="1"/>
          </p:nvPr>
        </p:nvPicPr>
        <p:blipFill>
          <a:blip r:embed="rId2"/>
          <a:stretch>
            <a:fillRect/>
          </a:stretch>
        </p:blipFill>
        <p:spPr>
          <a:xfrm>
            <a:off x="550862" y="2328116"/>
            <a:ext cx="5435600" cy="3533768"/>
          </a:xfrm>
        </p:spPr>
      </p:pic>
      <p:sp>
        <p:nvSpPr>
          <p:cNvPr id="4" name="Content Placeholder 3">
            <a:extLst>
              <a:ext uri="{FF2B5EF4-FFF2-40B4-BE49-F238E27FC236}">
                <a16:creationId xmlns:a16="http://schemas.microsoft.com/office/drawing/2014/main" id="{B9F48F11-7E88-45D3-A39E-2E893DF862B0}"/>
              </a:ext>
            </a:extLst>
          </p:cNvPr>
          <p:cNvSpPr>
            <a:spLocks noGrp="1"/>
          </p:cNvSpPr>
          <p:nvPr>
            <p:ph sz="half" idx="2"/>
          </p:nvPr>
        </p:nvSpPr>
        <p:spPr/>
        <p:txBody>
          <a:bodyPr vert="horz" wrap="square" lIns="0" tIns="0" rIns="0" bIns="0" rtlCol="0" anchor="t">
            <a:normAutofit/>
          </a:bodyPr>
          <a:lstStyle/>
          <a:p>
            <a:r>
              <a:rPr lang="en-GB" dirty="0">
                <a:ea typeface="+mn-lt"/>
                <a:cs typeface="+mn-lt"/>
              </a:rPr>
              <a:t>When two plates slide past one another, rocks at the edge of both plates lock in position. </a:t>
            </a:r>
            <a:endParaRPr lang="en-GB">
              <a:solidFill>
                <a:srgbClr val="FFFFFF">
                  <a:alpha val="60000"/>
                </a:srgbClr>
              </a:solidFill>
              <a:ea typeface="Source Sans Pro"/>
            </a:endParaRPr>
          </a:p>
          <a:p>
            <a:r>
              <a:rPr lang="en-GB" dirty="0">
                <a:ea typeface="+mn-lt"/>
                <a:cs typeface="+mn-lt"/>
              </a:rPr>
              <a:t>Stress builds at the boundary as convection currents try to push the plates past each other. </a:t>
            </a:r>
            <a:endParaRPr lang="en-GB"/>
          </a:p>
          <a:p>
            <a:r>
              <a:rPr lang="en-GB" dirty="0">
                <a:ea typeface="+mn-lt"/>
                <a:cs typeface="+mn-lt"/>
              </a:rPr>
              <a:t>Powerful earthquakes have been recorded at the </a:t>
            </a:r>
            <a:r>
              <a:rPr lang="en-GB" b="1" dirty="0">
                <a:ea typeface="+mn-lt"/>
                <a:cs typeface="+mn-lt"/>
              </a:rPr>
              <a:t>San Andreas Fault, </a:t>
            </a:r>
            <a:r>
              <a:rPr lang="en-GB" dirty="0">
                <a:ea typeface="+mn-lt"/>
                <a:cs typeface="+mn-lt"/>
              </a:rPr>
              <a:t>which runs along the western edge of California, when this energy has been released.</a:t>
            </a:r>
            <a:endParaRPr lang="en-GB" dirty="0"/>
          </a:p>
          <a:p>
            <a:endParaRPr lang="en-GB" dirty="0">
              <a:solidFill>
                <a:srgbClr val="FFFFFF">
                  <a:alpha val="60000"/>
                </a:srgbClr>
              </a:solidFill>
              <a:ea typeface="Source Sans Pro"/>
            </a:endParaRPr>
          </a:p>
        </p:txBody>
      </p:sp>
    </p:spTree>
    <p:extLst>
      <p:ext uri="{BB962C8B-B14F-4D97-AF65-F5344CB8AC3E}">
        <p14:creationId xmlns:p14="http://schemas.microsoft.com/office/powerpoint/2010/main" val="2930037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C395E-4125-4943-8EE1-A856D14C87B8}"/>
              </a:ext>
            </a:extLst>
          </p:cNvPr>
          <p:cNvSpPr>
            <a:spLocks noGrp="1"/>
          </p:cNvSpPr>
          <p:nvPr>
            <p:ph type="title"/>
          </p:nvPr>
        </p:nvSpPr>
        <p:spPr>
          <a:xfrm>
            <a:off x="550863" y="549275"/>
            <a:ext cx="3565525" cy="5543549"/>
          </a:xfrm>
        </p:spPr>
        <p:txBody>
          <a:bodyPr wrap="square" anchor="ctr">
            <a:normAutofit/>
          </a:bodyPr>
          <a:lstStyle/>
          <a:p>
            <a:r>
              <a:rPr lang="en-GB"/>
              <a:t>Global Earthquakes! - </a:t>
            </a:r>
            <a:r>
              <a:rPr lang="en-GB" u="sng">
                <a:ea typeface="+mj-lt"/>
                <a:cs typeface="+mj-lt"/>
                <a:hlinkClick r:id="rId2"/>
              </a:rPr>
              <a:t>IRIS seismic monitor</a:t>
            </a:r>
            <a:endParaRPr lang="en-US">
              <a:ea typeface="+mj-lt"/>
              <a:cs typeface="+mj-lt"/>
            </a:endParaRPr>
          </a:p>
        </p:txBody>
      </p:sp>
      <p:sp>
        <p:nvSpPr>
          <p:cNvPr id="11" name="Rectangle 10">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4">
            <a:extLst>
              <a:ext uri="{FF2B5EF4-FFF2-40B4-BE49-F238E27FC236}">
                <a16:creationId xmlns:a16="http://schemas.microsoft.com/office/drawing/2014/main" id="{B9F8C898-632C-4EB5-871C-B1CD93593EC5}"/>
              </a:ext>
            </a:extLst>
          </p:cNvPr>
          <p:cNvGraphicFramePr>
            <a:graphicFrameLocks noGrp="1"/>
          </p:cNvGraphicFramePr>
          <p:nvPr>
            <p:ph idx="1"/>
            <p:extLst>
              <p:ext uri="{D42A27DB-BD31-4B8C-83A1-F6EECF244321}">
                <p14:modId xmlns:p14="http://schemas.microsoft.com/office/powerpoint/2010/main" val="2684077000"/>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12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9C0B8-A1CA-419E-BA6A-EFA7DC26D7CD}"/>
              </a:ext>
            </a:extLst>
          </p:cNvPr>
          <p:cNvSpPr>
            <a:spLocks noGrp="1"/>
          </p:cNvSpPr>
          <p:nvPr>
            <p:ph type="title"/>
          </p:nvPr>
        </p:nvSpPr>
        <p:spPr>
          <a:xfrm>
            <a:off x="550862" y="580363"/>
            <a:ext cx="5437188" cy="1333055"/>
          </a:xfrm>
        </p:spPr>
        <p:txBody>
          <a:bodyPr wrap="square" anchor="t">
            <a:normAutofit/>
          </a:bodyPr>
          <a:lstStyle/>
          <a:p>
            <a:r>
              <a:rPr lang="en-GB"/>
              <a:t>Seismographs </a:t>
            </a:r>
          </a:p>
        </p:txBody>
      </p:sp>
      <p:grpSp>
        <p:nvGrpSpPr>
          <p:cNvPr id="16" name="Group 15">
            <a:extLst>
              <a:ext uri="{FF2B5EF4-FFF2-40B4-BE49-F238E27FC236}">
                <a16:creationId xmlns:a16="http://schemas.microsoft.com/office/drawing/2014/main" id="{D0342557-9691-41B1-9FFF-027845ED04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0971" y="1982786"/>
            <a:ext cx="734257" cy="760506"/>
            <a:chOff x="5243759" y="1363788"/>
            <a:chExt cx="734257" cy="760506"/>
          </a:xfrm>
        </p:grpSpPr>
        <p:sp>
          <p:nvSpPr>
            <p:cNvPr id="17" name="Freeform 5">
              <a:extLst>
                <a:ext uri="{FF2B5EF4-FFF2-40B4-BE49-F238E27FC236}">
                  <a16:creationId xmlns:a16="http://schemas.microsoft.com/office/drawing/2014/main" id="{086D6FFF-B330-42B3-9F1F-607CECF8D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6">
              <a:extLst>
                <a:ext uri="{FF2B5EF4-FFF2-40B4-BE49-F238E27FC236}">
                  <a16:creationId xmlns:a16="http://schemas.microsoft.com/office/drawing/2014/main" id="{8D054D43-E740-4CA9-8197-85FBE2EC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8">
              <a:extLst>
                <a:ext uri="{FF2B5EF4-FFF2-40B4-BE49-F238E27FC236}">
                  <a16:creationId xmlns:a16="http://schemas.microsoft.com/office/drawing/2014/main" id="{CB5EB56C-B805-41B2-88BA-B198E68E69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4" descr="Diagram&#10;&#10;Description automatically generated">
            <a:extLst>
              <a:ext uri="{FF2B5EF4-FFF2-40B4-BE49-F238E27FC236}">
                <a16:creationId xmlns:a16="http://schemas.microsoft.com/office/drawing/2014/main" id="{0D8321A9-7EF9-4B4A-B81C-2549D219FE07}"/>
              </a:ext>
            </a:extLst>
          </p:cNvPr>
          <p:cNvPicPr>
            <a:picLocks noChangeAspect="1"/>
          </p:cNvPicPr>
          <p:nvPr/>
        </p:nvPicPr>
        <p:blipFill>
          <a:blip r:embed="rId2"/>
          <a:stretch>
            <a:fillRect/>
          </a:stretch>
        </p:blipFill>
        <p:spPr>
          <a:xfrm>
            <a:off x="550863" y="1702280"/>
            <a:ext cx="5773738" cy="4190416"/>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Content Placeholder 2">
            <a:extLst>
              <a:ext uri="{FF2B5EF4-FFF2-40B4-BE49-F238E27FC236}">
                <a16:creationId xmlns:a16="http://schemas.microsoft.com/office/drawing/2014/main" id="{F93B2E94-A881-463D-B265-61E45FC5F441}"/>
              </a:ext>
            </a:extLst>
          </p:cNvPr>
          <p:cNvSpPr>
            <a:spLocks noGrp="1"/>
          </p:cNvSpPr>
          <p:nvPr>
            <p:ph idx="1"/>
          </p:nvPr>
        </p:nvSpPr>
        <p:spPr>
          <a:xfrm>
            <a:off x="6777718" y="1520825"/>
            <a:ext cx="4863419" cy="4572000"/>
          </a:xfrm>
        </p:spPr>
        <p:txBody>
          <a:bodyPr vert="horz" lIns="0" tIns="0" rIns="0" bIns="0" rtlCol="0" anchor="t">
            <a:normAutofit/>
          </a:bodyPr>
          <a:lstStyle/>
          <a:p>
            <a:r>
              <a:rPr lang="en-GB" b="1" dirty="0">
                <a:ea typeface="+mn-lt"/>
                <a:cs typeface="+mn-lt"/>
              </a:rPr>
              <a:t>Seismologists </a:t>
            </a:r>
            <a:r>
              <a:rPr lang="en-GB" dirty="0">
                <a:ea typeface="+mn-lt"/>
                <a:cs typeface="+mn-lt"/>
              </a:rPr>
              <a:t>use an instrument called a </a:t>
            </a:r>
            <a:r>
              <a:rPr lang="en-GB" b="1" dirty="0">
                <a:ea typeface="+mn-lt"/>
                <a:cs typeface="+mn-lt"/>
              </a:rPr>
              <a:t>seismograph </a:t>
            </a:r>
            <a:r>
              <a:rPr lang="en-GB" dirty="0">
                <a:ea typeface="+mn-lt"/>
                <a:cs typeface="+mn-lt"/>
              </a:rPr>
              <a:t>to detect and record earthquake activity. Seismographs measure the </a:t>
            </a:r>
            <a:r>
              <a:rPr lang="en-GB" b="1" dirty="0">
                <a:ea typeface="+mn-lt"/>
                <a:cs typeface="+mn-lt"/>
              </a:rPr>
              <a:t>intensity </a:t>
            </a:r>
            <a:r>
              <a:rPr lang="en-GB" dirty="0">
                <a:ea typeface="+mn-lt"/>
                <a:cs typeface="+mn-lt"/>
              </a:rPr>
              <a:t>of seismic waves which can shake and displace the land on the earth’s crust both horizontally (sideways) and vertically (up and down). They generate a graph called a </a:t>
            </a:r>
            <a:r>
              <a:rPr lang="en-GB" b="1" dirty="0">
                <a:ea typeface="+mn-lt"/>
                <a:cs typeface="+mn-lt"/>
              </a:rPr>
              <a:t>seismogram</a:t>
            </a:r>
            <a:r>
              <a:rPr lang="en-GB" dirty="0">
                <a:ea typeface="+mn-lt"/>
                <a:cs typeface="+mn-lt"/>
              </a:rPr>
              <a:t>.</a:t>
            </a:r>
            <a:endParaRPr lang="en-GB">
              <a:ea typeface="Source Sans Pro"/>
            </a:endParaRPr>
          </a:p>
          <a:p>
            <a:endParaRPr lang="en-GB">
              <a:ea typeface="Source Sans Pro"/>
            </a:endParaRPr>
          </a:p>
        </p:txBody>
      </p:sp>
      <p:sp>
        <p:nvSpPr>
          <p:cNvPr id="5" name="TextBox 4">
            <a:extLst>
              <a:ext uri="{FF2B5EF4-FFF2-40B4-BE49-F238E27FC236}">
                <a16:creationId xmlns:a16="http://schemas.microsoft.com/office/drawing/2014/main" id="{421AE6E1-0B86-4C45-BFDA-ACD94033C9D8}"/>
              </a:ext>
            </a:extLst>
          </p:cNvPr>
          <p:cNvSpPr txBox="1"/>
          <p:nvPr/>
        </p:nvSpPr>
        <p:spPr>
          <a:xfrm>
            <a:off x="7457924" y="5425924"/>
            <a:ext cx="4980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Source Sans Pro"/>
                <a:hlinkClick r:id="rId3"/>
              </a:rPr>
              <a:t>Homemade seismogram</a:t>
            </a:r>
            <a:endParaRPr lang="en-GB" dirty="0">
              <a:ea typeface="Source Sans Pro"/>
            </a:endParaRPr>
          </a:p>
        </p:txBody>
      </p:sp>
    </p:spTree>
    <p:extLst>
      <p:ext uri="{BB962C8B-B14F-4D97-AF65-F5344CB8AC3E}">
        <p14:creationId xmlns:p14="http://schemas.microsoft.com/office/powerpoint/2010/main" val="3339448399"/>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3DFloatVTI</vt:lpstr>
      <vt:lpstr>Irish geohazards and how we monitor and mitigate them </vt:lpstr>
      <vt:lpstr>Geohazards?</vt:lpstr>
      <vt:lpstr>What are geohazards??</vt:lpstr>
      <vt:lpstr>PowerPoint Presentation</vt:lpstr>
      <vt:lpstr>Where Earthquakes occur –  converging boundaries </vt:lpstr>
      <vt:lpstr>Diverging Boundaries</vt:lpstr>
      <vt:lpstr>Transform Boundaries</vt:lpstr>
      <vt:lpstr>Global Earthquakes! - IRIS seismic monitor</vt:lpstr>
      <vt:lpstr>Seismographs </vt:lpstr>
      <vt:lpstr>Seismic Waves</vt:lpstr>
      <vt:lpstr>The Richter Scale</vt:lpstr>
      <vt:lpstr>Irish Geohazards and the GSI </vt:lpstr>
      <vt:lpstr>Irish Earthquakes!</vt:lpstr>
      <vt:lpstr>Groundwater and Flooding</vt:lpstr>
      <vt:lpstr>Areas with potential for flooding</vt:lpstr>
      <vt:lpstr>Gort flooding time lapse</vt:lpstr>
      <vt:lpstr>Human Interaction with Rivers</vt:lpstr>
      <vt:lpstr>Monitoring the earth by satellite radar</vt:lpstr>
      <vt:lpstr>Satellite flood monitoring of Ireland! </vt:lpstr>
      <vt:lpstr>The River Shannon – Drainage and Transport</vt:lpstr>
      <vt:lpstr>Seismic instruments</vt:lpstr>
      <vt:lpstr>How can we record water flow signature via  “seismology”? </vt:lpstr>
      <vt:lpstr>Avoca River Experiment- Co. Wicklow- Oct. 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666</cp:revision>
  <dcterms:created xsi:type="dcterms:W3CDTF">2021-11-19T19:50:37Z</dcterms:created>
  <dcterms:modified xsi:type="dcterms:W3CDTF">2021-12-08T14:30:58Z</dcterms:modified>
</cp:coreProperties>
</file>